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18"/>
  </p:notesMasterIdLst>
  <p:sldIdLst>
    <p:sldId id="256" r:id="rId2"/>
    <p:sldId id="258" r:id="rId3"/>
    <p:sldId id="257" r:id="rId4"/>
    <p:sldId id="259" r:id="rId5"/>
    <p:sldId id="261" r:id="rId6"/>
    <p:sldId id="263" r:id="rId7"/>
    <p:sldId id="265" r:id="rId8"/>
    <p:sldId id="266" r:id="rId9"/>
    <p:sldId id="279" r:id="rId10"/>
    <p:sldId id="267" r:id="rId11"/>
    <p:sldId id="268" r:id="rId12"/>
    <p:sldId id="280" r:id="rId13"/>
    <p:sldId id="269" r:id="rId14"/>
    <p:sldId id="270" r:id="rId15"/>
    <p:sldId id="271" r:id="rId16"/>
    <p:sldId id="276" r:id="rId17"/>
  </p:sldIdLst>
  <p:sldSz cx="12192000" cy="6858000"/>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0" d="100"/>
          <a:sy n="110" d="100"/>
        </p:scale>
        <p:origin x="57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4306780" cy="341724"/>
          </a:xfrm>
          <a:prstGeom prst="rect">
            <a:avLst/>
          </a:prstGeom>
        </p:spPr>
        <p:txBody>
          <a:bodyPr vert="horz" lIns="92227" tIns="46113" rIns="92227" bIns="46113" rtlCol="0"/>
          <a:lstStyle>
            <a:lvl1pPr algn="l">
              <a:defRPr sz="1300"/>
            </a:lvl1pPr>
          </a:lstStyle>
          <a:p>
            <a:endParaRPr kumimoji="1" lang="ja-JP" altLang="en-US"/>
          </a:p>
        </p:txBody>
      </p:sp>
      <p:sp>
        <p:nvSpPr>
          <p:cNvPr id="3" name="日付プレースホルダー 2"/>
          <p:cNvSpPr>
            <a:spLocks noGrp="1"/>
          </p:cNvSpPr>
          <p:nvPr>
            <p:ph type="dt" idx="1"/>
          </p:nvPr>
        </p:nvSpPr>
        <p:spPr>
          <a:xfrm>
            <a:off x="5629358" y="1"/>
            <a:ext cx="4308380" cy="341724"/>
          </a:xfrm>
          <a:prstGeom prst="rect">
            <a:avLst/>
          </a:prstGeom>
        </p:spPr>
        <p:txBody>
          <a:bodyPr vert="horz" lIns="92227" tIns="46113" rIns="92227" bIns="46113" rtlCol="0"/>
          <a:lstStyle>
            <a:lvl1pPr algn="r">
              <a:defRPr sz="1300"/>
            </a:lvl1pPr>
          </a:lstStyle>
          <a:p>
            <a:fld id="{EBEEEC2B-60A9-435B-94D1-1E90C3140C8B}" type="datetimeFigureOut">
              <a:rPr kumimoji="1" lang="ja-JP" altLang="en-US" smtClean="0"/>
              <a:t>2025/9/1</a:t>
            </a:fld>
            <a:endParaRPr kumimoji="1" lang="ja-JP" altLang="en-US"/>
          </a:p>
        </p:txBody>
      </p:sp>
      <p:sp>
        <p:nvSpPr>
          <p:cNvPr id="4" name="スライド イメージ プレースホルダー 3"/>
          <p:cNvSpPr>
            <a:spLocks noGrp="1" noRot="1" noChangeAspect="1"/>
          </p:cNvSpPr>
          <p:nvPr>
            <p:ph type="sldImg" idx="2"/>
          </p:nvPr>
        </p:nvSpPr>
        <p:spPr>
          <a:xfrm>
            <a:off x="2928938" y="850900"/>
            <a:ext cx="4084637" cy="2297113"/>
          </a:xfrm>
          <a:prstGeom prst="rect">
            <a:avLst/>
          </a:prstGeom>
          <a:noFill/>
          <a:ln w="12700">
            <a:solidFill>
              <a:prstClr val="black"/>
            </a:solidFill>
          </a:ln>
        </p:spPr>
        <p:txBody>
          <a:bodyPr vert="horz" lIns="92227" tIns="46113" rIns="92227" bIns="46113" rtlCol="0" anchor="ctr"/>
          <a:lstStyle/>
          <a:p>
            <a:endParaRPr lang="ja-JP" altLang="en-US"/>
          </a:p>
        </p:txBody>
      </p:sp>
      <p:sp>
        <p:nvSpPr>
          <p:cNvPr id="5" name="ノート プレースホルダー 4"/>
          <p:cNvSpPr>
            <a:spLocks noGrp="1"/>
          </p:cNvSpPr>
          <p:nvPr>
            <p:ph type="body" sz="quarter" idx="3"/>
          </p:nvPr>
        </p:nvSpPr>
        <p:spPr>
          <a:xfrm>
            <a:off x="994732" y="3276057"/>
            <a:ext cx="7951470" cy="2680846"/>
          </a:xfrm>
          <a:prstGeom prst="rect">
            <a:avLst/>
          </a:prstGeom>
        </p:spPr>
        <p:txBody>
          <a:bodyPr vert="horz" lIns="92227" tIns="46113" rIns="92227" bIns="461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465476"/>
            <a:ext cx="4306780" cy="341724"/>
          </a:xfrm>
          <a:prstGeom prst="rect">
            <a:avLst/>
          </a:prstGeom>
        </p:spPr>
        <p:txBody>
          <a:bodyPr vert="horz" lIns="92227" tIns="46113" rIns="92227" bIns="4611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29358" y="6465476"/>
            <a:ext cx="4308380" cy="341724"/>
          </a:xfrm>
          <a:prstGeom prst="rect">
            <a:avLst/>
          </a:prstGeom>
        </p:spPr>
        <p:txBody>
          <a:bodyPr vert="horz" lIns="92227" tIns="46113" rIns="92227" bIns="46113" rtlCol="0" anchor="b"/>
          <a:lstStyle>
            <a:lvl1pPr algn="r">
              <a:defRPr sz="1300"/>
            </a:lvl1pPr>
          </a:lstStyle>
          <a:p>
            <a:fld id="{4F9F173B-BF9C-494C-9095-E642C2A457F7}" type="slidenum">
              <a:rPr kumimoji="1" lang="ja-JP" altLang="en-US" smtClean="0"/>
              <a:t>‹#›</a:t>
            </a:fld>
            <a:endParaRPr kumimoji="1" lang="ja-JP" altLang="en-US"/>
          </a:p>
        </p:txBody>
      </p:sp>
    </p:spTree>
    <p:extLst>
      <p:ext uri="{BB962C8B-B14F-4D97-AF65-F5344CB8AC3E}">
        <p14:creationId xmlns:p14="http://schemas.microsoft.com/office/powerpoint/2010/main" val="24495905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ja-JP" altLang="en-US"/>
              <a:t>マスター タイトルの書式設定</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D5F5BE0-6848-4CA6-A9C6-AC1E3F17E682}" type="datetimeFigureOut">
              <a:rPr kumimoji="1" lang="ja-JP" altLang="en-US" smtClean="0"/>
              <a:t>2025/9/1</a:t>
            </a:fld>
            <a:endParaRPr kumimoji="1" lang="ja-JP" altLang="en-US"/>
          </a:p>
        </p:txBody>
      </p:sp>
      <p:sp>
        <p:nvSpPr>
          <p:cNvPr id="5" name="Footer Placeholder 4"/>
          <p:cNvSpPr>
            <a:spLocks noGrp="1"/>
          </p:cNvSpPr>
          <p:nvPr>
            <p:ph type="ftr" sz="quarter" idx="11"/>
          </p:nvPr>
        </p:nvSpPr>
        <p:spPr>
          <a:xfrm>
            <a:off x="2416500" y="329307"/>
            <a:ext cx="4973915" cy="309201"/>
          </a:xfrm>
        </p:spPr>
        <p:txBody>
          <a:bodyPr/>
          <a:lstStyle/>
          <a:p>
            <a:endParaRPr kumimoji="1" lang="ja-JP" altLang="en-US"/>
          </a:p>
        </p:txBody>
      </p:sp>
      <p:sp>
        <p:nvSpPr>
          <p:cNvPr id="6" name="Slide Number Placeholder 5"/>
          <p:cNvSpPr>
            <a:spLocks noGrp="1"/>
          </p:cNvSpPr>
          <p:nvPr>
            <p:ph type="sldNum" sz="quarter" idx="12"/>
          </p:nvPr>
        </p:nvSpPr>
        <p:spPr>
          <a:xfrm>
            <a:off x="1437664" y="798973"/>
            <a:ext cx="811019" cy="503578"/>
          </a:xfrm>
        </p:spPr>
        <p:txBody>
          <a:bodyPr/>
          <a:lstStyle/>
          <a:p>
            <a:fld id="{A74EB8F8-D115-43E7-8588-2488922C78C9}" type="slidenum">
              <a:rPr kumimoji="1" lang="ja-JP" altLang="en-US" smtClean="0"/>
              <a:t>‹#›</a:t>
            </a:fld>
            <a:endParaRPr kumimoji="1" lang="ja-JP" alt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75888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5F5BE0-6848-4CA6-A9C6-AC1E3F17E682}" type="datetimeFigureOut">
              <a:rPr kumimoji="1" lang="ja-JP" altLang="en-US" smtClean="0"/>
              <a:t>2025/9/1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4EB8F8-D115-43E7-8588-2488922C78C9}" type="slidenum">
              <a:rPr kumimoji="1" lang="ja-JP" altLang="en-US" smtClean="0"/>
              <a:t>‹#›</a:t>
            </a:fld>
            <a:endParaRPr kumimoji="1" lang="ja-JP" alt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374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5F5BE0-6848-4CA6-A9C6-AC1E3F17E682}" type="datetimeFigureOut">
              <a:rPr kumimoji="1" lang="ja-JP" altLang="en-US" smtClean="0"/>
              <a:t>2025/9/1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4EB8F8-D115-43E7-8588-2488922C78C9}" type="slidenum">
              <a:rPr kumimoji="1" lang="ja-JP" altLang="en-US" smtClean="0"/>
              <a:t>‹#›</a:t>
            </a:fld>
            <a:endParaRPr kumimoji="1" lang="ja-JP" alt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346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5F5BE0-6848-4CA6-A9C6-AC1E3F17E682}" type="datetimeFigureOut">
              <a:rPr kumimoji="1" lang="ja-JP" altLang="en-US" smtClean="0"/>
              <a:t>2025/9/1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4EB8F8-D115-43E7-8588-2488922C78C9}" type="slidenum">
              <a:rPr kumimoji="1" lang="ja-JP" altLang="en-US" smtClean="0"/>
              <a:t>‹#›</a:t>
            </a:fld>
            <a:endParaRPr kumimoji="1" lang="ja-JP" alt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2946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D5F5BE0-6848-4CA6-A9C6-AC1E3F17E682}" type="datetimeFigureOut">
              <a:rPr kumimoji="1" lang="ja-JP" altLang="en-US" smtClean="0"/>
              <a:t>2025/9/1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4EB8F8-D115-43E7-8588-2488922C78C9}" type="slidenum">
              <a:rPr kumimoji="1" lang="ja-JP" altLang="en-US" smtClean="0"/>
              <a:t>‹#›</a:t>
            </a:fld>
            <a:endParaRPr kumimoji="1" lang="ja-JP" alt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59066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D5F5BE0-6848-4CA6-A9C6-AC1E3F17E682}" type="datetimeFigureOut">
              <a:rPr kumimoji="1" lang="ja-JP" altLang="en-US" smtClean="0"/>
              <a:t>2025/9/1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74EB8F8-D115-43E7-8588-2488922C78C9}" type="slidenum">
              <a:rPr kumimoji="1" lang="ja-JP" altLang="en-US" smtClean="0"/>
              <a:t>‹#›</a:t>
            </a:fld>
            <a:endParaRPr kumimoji="1" lang="ja-JP" alt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5493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447191" y="2824269"/>
            <a:ext cx="4645152" cy="26444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412362" y="2821491"/>
            <a:ext cx="4645152" cy="263737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D5F5BE0-6848-4CA6-A9C6-AC1E3F17E682}" type="datetimeFigureOut">
              <a:rPr kumimoji="1" lang="ja-JP" altLang="en-US" smtClean="0"/>
              <a:t>2025/9/1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74EB8F8-D115-43E7-8588-2488922C78C9}" type="slidenum">
              <a:rPr kumimoji="1" lang="ja-JP" altLang="en-US" smtClean="0"/>
              <a:t>‹#›</a:t>
            </a:fld>
            <a:endParaRPr kumimoji="1" lang="ja-JP" alt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6822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D5F5BE0-6848-4CA6-A9C6-AC1E3F17E682}" type="datetimeFigureOut">
              <a:rPr kumimoji="1" lang="ja-JP" altLang="en-US" smtClean="0"/>
              <a:t>2025/9/1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74EB8F8-D115-43E7-8588-2488922C78C9}" type="slidenum">
              <a:rPr kumimoji="1" lang="ja-JP" altLang="en-US" smtClean="0"/>
              <a:t>‹#›</a:t>
            </a:fld>
            <a:endParaRPr kumimoji="1" lang="ja-JP" alt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6615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F5BE0-6848-4CA6-A9C6-AC1E3F17E682}" type="datetimeFigureOut">
              <a:rPr kumimoji="1" lang="ja-JP" altLang="en-US" smtClean="0"/>
              <a:t>2025/9/1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74EB8F8-D115-43E7-8588-2488922C78C9}" type="slidenum">
              <a:rPr kumimoji="1" lang="ja-JP" altLang="en-US" smtClean="0"/>
              <a:t>‹#›</a:t>
            </a:fld>
            <a:endParaRPr kumimoji="1" lang="ja-JP" altLang="en-US"/>
          </a:p>
        </p:txBody>
      </p:sp>
    </p:spTree>
    <p:extLst>
      <p:ext uri="{BB962C8B-B14F-4D97-AF65-F5344CB8AC3E}">
        <p14:creationId xmlns:p14="http://schemas.microsoft.com/office/powerpoint/2010/main" val="85342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5F5BE0-6848-4CA6-A9C6-AC1E3F17E682}" type="datetimeFigureOut">
              <a:rPr kumimoji="1" lang="ja-JP" altLang="en-US" smtClean="0"/>
              <a:t>2025/9/1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74EB8F8-D115-43E7-8588-2488922C78C9}" type="slidenum">
              <a:rPr kumimoji="1" lang="ja-JP" altLang="en-US" smtClean="0"/>
              <a:t>‹#›</a:t>
            </a:fld>
            <a:endParaRPr kumimoji="1" lang="ja-JP" alt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623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D5F5BE0-6848-4CA6-A9C6-AC1E3F17E682}" type="datetimeFigureOut">
              <a:rPr kumimoji="1" lang="ja-JP" altLang="en-US" smtClean="0"/>
              <a:t>2025/9/1</a:t>
            </a:fld>
            <a:endParaRPr kumimoji="1" lang="ja-JP" altLang="en-US"/>
          </a:p>
        </p:txBody>
      </p:sp>
      <p:sp>
        <p:nvSpPr>
          <p:cNvPr id="6" name="Footer Placeholder 5"/>
          <p:cNvSpPr>
            <a:spLocks noGrp="1"/>
          </p:cNvSpPr>
          <p:nvPr>
            <p:ph type="ftr" sz="quarter" idx="11"/>
          </p:nvPr>
        </p:nvSpPr>
        <p:spPr>
          <a:xfrm>
            <a:off x="1447382" y="318640"/>
            <a:ext cx="5541004" cy="320931"/>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A74EB8F8-D115-43E7-8588-2488922C78C9}" type="slidenum">
              <a:rPr kumimoji="1" lang="ja-JP" altLang="en-US" smtClean="0"/>
              <a:t>‹#›</a:t>
            </a:fld>
            <a:endParaRPr kumimoji="1" lang="ja-JP" alt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8778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D5F5BE0-6848-4CA6-A9C6-AC1E3F17E682}" type="datetimeFigureOut">
              <a:rPr kumimoji="1" lang="ja-JP" altLang="en-US" smtClean="0"/>
              <a:t>2025/9/1</a:t>
            </a:fld>
            <a:endParaRPr kumimoji="1" lang="ja-JP" alt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74EB8F8-D115-43E7-8588-2488922C78C9}" type="slidenum">
              <a:rPr kumimoji="1" lang="ja-JP" altLang="en-US" smtClean="0"/>
              <a:t>‹#›</a:t>
            </a:fld>
            <a:endParaRPr kumimoji="1" lang="ja-JP" alt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44093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kumimoji="1"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303C78-8951-0B7B-0242-5FDE7F8A9FB6}"/>
              </a:ext>
            </a:extLst>
          </p:cNvPr>
          <p:cNvSpPr>
            <a:spLocks noGrp="1"/>
          </p:cNvSpPr>
          <p:nvPr>
            <p:ph type="ctrTitle"/>
          </p:nvPr>
        </p:nvSpPr>
        <p:spPr>
          <a:xfrm>
            <a:off x="583474" y="428625"/>
            <a:ext cx="11185193" cy="2764028"/>
          </a:xfrm>
        </p:spPr>
        <p:txBody>
          <a:bodyPr anchor="ctr" anchorCtr="1">
            <a:normAutofit/>
          </a:bodyPr>
          <a:lstStyle/>
          <a:p>
            <a:pPr algn="ctr"/>
            <a:r>
              <a:rPr kumimoji="1" lang="ja-JP" altLang="en-US" sz="3600" b="1" dirty="0"/>
              <a:t>令和７年度　</a:t>
            </a:r>
            <a:br>
              <a:rPr kumimoji="1" lang="en-US" altLang="ja-JP" sz="3600" b="1" dirty="0"/>
            </a:br>
            <a:r>
              <a:rPr kumimoji="1" lang="ja-JP" altLang="en-US" sz="3600" b="1" dirty="0"/>
              <a:t>秋田県森林ボランティア団体等情報交換会</a:t>
            </a:r>
          </a:p>
        </p:txBody>
      </p:sp>
      <p:sp>
        <p:nvSpPr>
          <p:cNvPr id="3" name="字幕 2">
            <a:extLst>
              <a:ext uri="{FF2B5EF4-FFF2-40B4-BE49-F238E27FC236}">
                <a16:creationId xmlns:a16="http://schemas.microsoft.com/office/drawing/2014/main" id="{24D8C18E-F598-685B-4D12-0063301EDE7E}"/>
              </a:ext>
            </a:extLst>
          </p:cNvPr>
          <p:cNvSpPr>
            <a:spLocks noGrp="1"/>
          </p:cNvSpPr>
          <p:nvPr>
            <p:ph type="subTitle" idx="1"/>
          </p:nvPr>
        </p:nvSpPr>
        <p:spPr>
          <a:xfrm>
            <a:off x="6766559" y="4304453"/>
            <a:ext cx="4413889" cy="1239135"/>
          </a:xfrm>
        </p:spPr>
        <p:txBody>
          <a:bodyPr anchor="ctr" anchorCtr="0">
            <a:normAutofit/>
          </a:bodyPr>
          <a:lstStyle/>
          <a:p>
            <a:pPr algn="r"/>
            <a:r>
              <a:rPr kumimoji="1" lang="ja-JP" altLang="en-US" sz="1600" dirty="0"/>
              <a:t>森林環境保全課　調整・森林環境チーム　　</a:t>
            </a:r>
            <a:endParaRPr kumimoji="1" lang="en-US" altLang="ja-JP" sz="1600" dirty="0"/>
          </a:p>
          <a:p>
            <a:pPr algn="r"/>
            <a:r>
              <a:rPr kumimoji="1" lang="ja-JP" altLang="en-US" sz="1600" dirty="0"/>
              <a:t>令和７年９月１７日（水）</a:t>
            </a:r>
          </a:p>
        </p:txBody>
      </p:sp>
    </p:spTree>
    <p:extLst>
      <p:ext uri="{BB962C8B-B14F-4D97-AF65-F5344CB8AC3E}">
        <p14:creationId xmlns:p14="http://schemas.microsoft.com/office/powerpoint/2010/main" val="237554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0B3F6D-3972-6762-1CE6-9BB6E12AA50F}"/>
              </a:ext>
            </a:extLst>
          </p:cNvPr>
          <p:cNvSpPr>
            <a:spLocks noGrp="1"/>
          </p:cNvSpPr>
          <p:nvPr>
            <p:ph type="title"/>
          </p:nvPr>
        </p:nvSpPr>
        <p:spPr/>
        <p:txBody>
          <a:bodyPr>
            <a:noAutofit/>
          </a:bodyPr>
          <a:lstStyle/>
          <a:p>
            <a:r>
              <a:rPr lang="ja-JP" altLang="ja-JP" b="1" kern="100" dirty="0">
                <a:solidFill>
                  <a:srgbClr val="000000"/>
                </a:solidFill>
                <a:effectLst/>
                <a:latin typeface="+mj-ea"/>
                <a:cs typeface="Times New Roman" panose="02020603050405020304" pitchFamily="18" charset="0"/>
              </a:rPr>
              <a:t>秋田県水と緑の森づくり事業（ハード事業）</a:t>
            </a:r>
            <a:endParaRPr kumimoji="1" lang="ja-JP" altLang="en-US" dirty="0"/>
          </a:p>
        </p:txBody>
      </p:sp>
      <p:sp>
        <p:nvSpPr>
          <p:cNvPr id="3" name="コンテンツ プレースホルダー 2">
            <a:extLst>
              <a:ext uri="{FF2B5EF4-FFF2-40B4-BE49-F238E27FC236}">
                <a16:creationId xmlns:a16="http://schemas.microsoft.com/office/drawing/2014/main" id="{5D81724C-F354-E064-90FC-FC5CEA34B9BC}"/>
              </a:ext>
            </a:extLst>
          </p:cNvPr>
          <p:cNvSpPr>
            <a:spLocks noGrp="1"/>
          </p:cNvSpPr>
          <p:nvPr>
            <p:ph idx="1"/>
          </p:nvPr>
        </p:nvSpPr>
        <p:spPr>
          <a:xfrm>
            <a:off x="838200" y="1828800"/>
            <a:ext cx="10515600" cy="4343400"/>
          </a:xfrm>
        </p:spPr>
        <p:txBody>
          <a:bodyPr>
            <a:normAutofit fontScale="55000" lnSpcReduction="20000"/>
          </a:bodyPr>
          <a:lstStyle/>
          <a:p>
            <a:pPr marL="0" indent="0" algn="l">
              <a:buNone/>
            </a:pPr>
            <a:r>
              <a:rPr lang="ja-JP" altLang="ja-JP" sz="1800" b="1" kern="100" dirty="0">
                <a:solidFill>
                  <a:srgbClr val="000000"/>
                </a:solidFill>
                <a:effectLst/>
                <a:latin typeface="+mn-ea"/>
                <a:cs typeface="Times New Roman" panose="02020603050405020304" pitchFamily="18" charset="0"/>
              </a:rPr>
              <a:t>③ 森や木とのふれあい空間整備事業　</a:t>
            </a:r>
            <a:endParaRPr lang="en-US" altLang="ja-JP" sz="1800" b="1" kern="100" dirty="0">
              <a:solidFill>
                <a:srgbClr val="000000"/>
              </a:solidFill>
              <a:effectLst/>
              <a:latin typeface="+mn-ea"/>
              <a:cs typeface="Times New Roman" panose="02020603050405020304" pitchFamily="18" charset="0"/>
            </a:endParaRPr>
          </a:p>
          <a:p>
            <a:pPr marL="0" indent="0" algn="l">
              <a:buNone/>
            </a:pPr>
            <a:r>
              <a:rPr lang="ja-JP" altLang="ja-JP" sz="1700" b="1" kern="100" dirty="0">
                <a:solidFill>
                  <a:srgbClr val="000000"/>
                </a:solidFill>
                <a:effectLst/>
                <a:latin typeface="+mn-ea"/>
                <a:cs typeface="Times New Roman" panose="02020603050405020304" pitchFamily="18" charset="0"/>
              </a:rPr>
              <a:t>○ふれあいの森整備事業</a:t>
            </a:r>
            <a:endParaRPr lang="en-US" altLang="ja-JP" sz="1700" b="1" kern="100" dirty="0">
              <a:solidFill>
                <a:srgbClr val="000000"/>
              </a:solidFill>
              <a:effectLst/>
              <a:latin typeface="+mn-ea"/>
              <a:cs typeface="Times New Roman" panose="02020603050405020304" pitchFamily="18" charset="0"/>
            </a:endParaRPr>
          </a:p>
          <a:p>
            <a:pPr marL="0" indent="0" algn="l">
              <a:buNone/>
            </a:pPr>
            <a:r>
              <a:rPr lang="ja-JP" altLang="en-US" sz="1700" kern="100" dirty="0">
                <a:effectLst/>
                <a:latin typeface="+mn-ea"/>
                <a:cs typeface="Times New Roman" panose="02020603050405020304" pitchFamily="18" charset="0"/>
              </a:rPr>
              <a:t>　</a:t>
            </a:r>
            <a:r>
              <a:rPr lang="ja-JP" altLang="ja-JP" sz="1700" kern="100" dirty="0">
                <a:effectLst/>
                <a:latin typeface="+mn-ea"/>
                <a:cs typeface="Times New Roman" panose="02020603050405020304" pitchFamily="18" charset="0"/>
              </a:rPr>
              <a:t>概　　要：身近な森林等のうち、「森林浴リフレッシュ・健康づくりの森」、「湧水･名水の森」、「森林ボランティアの森」、「学びの森」の</a:t>
            </a:r>
            <a:r>
              <a:rPr lang="ja-JP" altLang="en-US" sz="1700" kern="100" dirty="0">
                <a:effectLst/>
                <a:latin typeface="+mn-ea"/>
                <a:cs typeface="Times New Roman" panose="02020603050405020304" pitchFamily="18" charset="0"/>
              </a:rPr>
              <a:t>４</a:t>
            </a:r>
            <a:r>
              <a:rPr lang="ja-JP" altLang="ja-JP" sz="1700" kern="100" dirty="0">
                <a:effectLst/>
                <a:latin typeface="+mn-ea"/>
                <a:cs typeface="Times New Roman" panose="02020603050405020304" pitchFamily="18" charset="0"/>
              </a:rPr>
              <a:t>つの視点で、県民が森林とふれあえる</a:t>
            </a:r>
            <a:endParaRPr lang="en-US" altLang="ja-JP" sz="1700" kern="100" dirty="0">
              <a:effectLst/>
              <a:latin typeface="+mn-ea"/>
              <a:cs typeface="Times New Roman" panose="02020603050405020304" pitchFamily="18" charset="0"/>
            </a:endParaRPr>
          </a:p>
          <a:p>
            <a:pPr marL="0" indent="0" algn="l">
              <a:buNone/>
            </a:pPr>
            <a:r>
              <a:rPr lang="ja-JP" altLang="en-US" sz="1700" kern="100" dirty="0">
                <a:effectLst/>
                <a:latin typeface="+mn-ea"/>
                <a:cs typeface="Times New Roman" panose="02020603050405020304" pitchFamily="18" charset="0"/>
              </a:rPr>
              <a:t>　　　　　　</a:t>
            </a:r>
            <a:r>
              <a:rPr lang="ja-JP" altLang="ja-JP" sz="1700" kern="100" dirty="0">
                <a:effectLst/>
                <a:latin typeface="+mn-ea"/>
                <a:cs typeface="Times New Roman" panose="02020603050405020304" pitchFamily="18" charset="0"/>
              </a:rPr>
              <a:t>「森や水とのふれあい拠点」を整備します。</a:t>
            </a:r>
          </a:p>
          <a:p>
            <a:pPr marL="0" indent="0" algn="l">
              <a:lnSpc>
                <a:spcPts val="1200"/>
              </a:lnSpc>
              <a:buNone/>
            </a:pPr>
            <a:r>
              <a:rPr lang="ja-JP" altLang="en-US" sz="1700" kern="100" dirty="0">
                <a:effectLst/>
                <a:latin typeface="+mn-ea"/>
                <a:cs typeface="Times New Roman" panose="02020603050405020304" pitchFamily="18" charset="0"/>
              </a:rPr>
              <a:t>　</a:t>
            </a:r>
            <a:r>
              <a:rPr lang="ja-JP" altLang="ja-JP" sz="1700" kern="100" dirty="0">
                <a:effectLst/>
                <a:latin typeface="+mn-ea"/>
                <a:cs typeface="Times New Roman" panose="02020603050405020304" pitchFamily="18" charset="0"/>
              </a:rPr>
              <a:t>実施主体：市町村、財産区、小中学校、自治会、県等</a:t>
            </a:r>
          </a:p>
          <a:p>
            <a:pPr marL="0" indent="0" algn="l">
              <a:lnSpc>
                <a:spcPts val="1200"/>
              </a:lnSpc>
              <a:buNone/>
            </a:pPr>
            <a:r>
              <a:rPr lang="ja-JP" altLang="en-US" sz="1700" kern="100" dirty="0">
                <a:effectLst/>
                <a:latin typeface="+mn-ea"/>
                <a:cs typeface="Times New Roman" panose="02020603050405020304" pitchFamily="18" charset="0"/>
              </a:rPr>
              <a:t>　</a:t>
            </a:r>
            <a:r>
              <a:rPr lang="ja-JP" altLang="ja-JP" sz="1700" kern="100" dirty="0">
                <a:effectLst/>
                <a:latin typeface="+mn-ea"/>
                <a:cs typeface="Times New Roman" panose="02020603050405020304" pitchFamily="18" charset="0"/>
              </a:rPr>
              <a:t>対象森林：森林公園又は森林が１／５以上を占める箇所であること。営利を目的とせず、整備後に適切な管理を行う管理者がいること。権利者が国以外であること。</a:t>
            </a:r>
          </a:p>
          <a:p>
            <a:pPr marL="0" indent="0" algn="l">
              <a:lnSpc>
                <a:spcPts val="1200"/>
              </a:lnSpc>
              <a:buNone/>
            </a:pPr>
            <a:r>
              <a:rPr lang="ja-JP" altLang="en-US" sz="1700" kern="100" dirty="0">
                <a:effectLst/>
                <a:latin typeface="+mn-ea"/>
                <a:cs typeface="Times New Roman" panose="02020603050405020304" pitchFamily="18" charset="0"/>
              </a:rPr>
              <a:t>　</a:t>
            </a:r>
            <a:r>
              <a:rPr lang="ja-JP" altLang="ja-JP" sz="1700" kern="100" dirty="0">
                <a:effectLst/>
                <a:latin typeface="+mn-ea"/>
                <a:cs typeface="Times New Roman" panose="02020603050405020304" pitchFamily="18" charset="0"/>
              </a:rPr>
              <a:t>実施条件：施設の活用及び管理等に関する協定を締結すること。</a:t>
            </a:r>
          </a:p>
          <a:p>
            <a:pPr marL="0" indent="0" algn="l">
              <a:lnSpc>
                <a:spcPts val="2000"/>
              </a:lnSpc>
              <a:buNone/>
            </a:pPr>
            <a:r>
              <a:rPr lang="ja-JP" altLang="en-US" sz="1700" kern="100" dirty="0">
                <a:effectLst/>
                <a:latin typeface="+mn-ea"/>
                <a:cs typeface="Times New Roman" panose="02020603050405020304" pitchFamily="18" charset="0"/>
              </a:rPr>
              <a:t>　</a:t>
            </a:r>
            <a:r>
              <a:rPr lang="ja-JP" altLang="ja-JP" sz="1700" kern="100" dirty="0">
                <a:effectLst/>
                <a:latin typeface="+mn-ea"/>
                <a:cs typeface="Times New Roman" panose="02020603050405020304" pitchFamily="18" charset="0"/>
              </a:rPr>
              <a:t>事業内容：全体計画調査、森林整備、路網整備、標識類整備、休憩施設整備等</a:t>
            </a:r>
            <a:endParaRPr lang="en-US" altLang="ja-JP" sz="1700" kern="100" dirty="0">
              <a:effectLst/>
              <a:latin typeface="+mn-ea"/>
              <a:cs typeface="Times New Roman" panose="02020603050405020304" pitchFamily="18" charset="0"/>
            </a:endParaRPr>
          </a:p>
          <a:p>
            <a:pPr marL="0" indent="0" algn="l">
              <a:lnSpc>
                <a:spcPts val="2000"/>
              </a:lnSpc>
              <a:buNone/>
            </a:pPr>
            <a:r>
              <a:rPr lang="ja-JP" altLang="ja-JP" sz="1700" b="1" kern="100" dirty="0">
                <a:solidFill>
                  <a:srgbClr val="000000"/>
                </a:solidFill>
                <a:effectLst/>
                <a:latin typeface="+mn-ea"/>
                <a:cs typeface="Times New Roman" panose="02020603050405020304" pitchFamily="18" charset="0"/>
              </a:rPr>
              <a:t>○木育空間整備事業</a:t>
            </a:r>
            <a:endParaRPr lang="en-US" altLang="ja-JP" sz="1700" b="1" kern="100" dirty="0">
              <a:solidFill>
                <a:srgbClr val="000000"/>
              </a:solidFill>
              <a:effectLst/>
              <a:latin typeface="+mn-ea"/>
              <a:cs typeface="Times New Roman" panose="02020603050405020304" pitchFamily="18" charset="0"/>
            </a:endParaRPr>
          </a:p>
          <a:p>
            <a:pPr marL="0" indent="0" algn="l">
              <a:lnSpc>
                <a:spcPts val="2000"/>
              </a:lnSpc>
              <a:buNone/>
            </a:pPr>
            <a:r>
              <a:rPr lang="ja-JP" altLang="en-US" sz="1700" kern="100" dirty="0">
                <a:effectLst/>
                <a:latin typeface="+mn-ea"/>
                <a:cs typeface="Times New Roman" panose="02020603050405020304" pitchFamily="18" charset="0"/>
              </a:rPr>
              <a:t>　</a:t>
            </a:r>
            <a:r>
              <a:rPr lang="ja-JP" altLang="ja-JP" sz="1700" kern="100" dirty="0">
                <a:effectLst/>
                <a:latin typeface="+mn-ea"/>
                <a:cs typeface="Times New Roman" panose="02020603050405020304" pitchFamily="18" charset="0"/>
              </a:rPr>
              <a:t>概　　要：木の良さや森林の大切さ等について理解を深めるため、公共施設等において、親子で直接木を見て、ふれあえることのできる「木育体験空間」を整備し、木育の促進を図ります。</a:t>
            </a:r>
          </a:p>
          <a:p>
            <a:pPr marL="0" indent="0" algn="l">
              <a:lnSpc>
                <a:spcPts val="1200"/>
              </a:lnSpc>
              <a:buNone/>
            </a:pPr>
            <a:r>
              <a:rPr lang="ja-JP" altLang="en-US" sz="1700" kern="100" dirty="0">
                <a:effectLst/>
                <a:latin typeface="+mn-ea"/>
                <a:cs typeface="Times New Roman" panose="02020603050405020304" pitchFamily="18" charset="0"/>
              </a:rPr>
              <a:t>　</a:t>
            </a:r>
            <a:r>
              <a:rPr lang="ja-JP" altLang="ja-JP" sz="1700" kern="100" dirty="0">
                <a:effectLst/>
                <a:latin typeface="+mn-ea"/>
                <a:cs typeface="Times New Roman" panose="02020603050405020304" pitchFamily="18" charset="0"/>
              </a:rPr>
              <a:t>実施主体：市町村、県</a:t>
            </a:r>
          </a:p>
          <a:p>
            <a:pPr marL="0" indent="0" algn="l">
              <a:lnSpc>
                <a:spcPts val="1200"/>
              </a:lnSpc>
              <a:buNone/>
            </a:pPr>
            <a:r>
              <a:rPr lang="ja-JP" altLang="en-US" sz="1700" kern="100" dirty="0">
                <a:effectLst/>
                <a:latin typeface="+mn-ea"/>
                <a:cs typeface="Times New Roman" panose="02020603050405020304" pitchFamily="18" charset="0"/>
              </a:rPr>
              <a:t>　</a:t>
            </a:r>
            <a:r>
              <a:rPr lang="ja-JP" altLang="ja-JP" sz="1700" kern="100" dirty="0">
                <a:effectLst/>
                <a:latin typeface="+mn-ea"/>
                <a:cs typeface="Times New Roman" panose="02020603050405020304" pitchFamily="18" charset="0"/>
              </a:rPr>
              <a:t>対象施設：市町村等の公共施設や不特定多数の利用が見込める施設。</a:t>
            </a:r>
          </a:p>
          <a:p>
            <a:pPr marL="0" indent="0" algn="l">
              <a:lnSpc>
                <a:spcPts val="1200"/>
              </a:lnSpc>
              <a:buNone/>
            </a:pPr>
            <a:r>
              <a:rPr lang="ja-JP" altLang="en-US" sz="1700" kern="100" dirty="0">
                <a:effectLst/>
                <a:latin typeface="+mn-ea"/>
                <a:cs typeface="Times New Roman" panose="02020603050405020304" pitchFamily="18" charset="0"/>
              </a:rPr>
              <a:t>　</a:t>
            </a:r>
            <a:r>
              <a:rPr lang="ja-JP" altLang="ja-JP" sz="1700" kern="100" dirty="0">
                <a:effectLst/>
                <a:latin typeface="+mn-ea"/>
                <a:cs typeface="Times New Roman" panose="02020603050405020304" pitchFamily="18" charset="0"/>
              </a:rPr>
              <a:t>実施条件：営利を目的とせず、整備後に適切な管理を行う管理者がいること。権利者が国以外であること。</a:t>
            </a:r>
          </a:p>
          <a:p>
            <a:pPr marL="0" indent="0">
              <a:buNone/>
            </a:pPr>
            <a:r>
              <a:rPr lang="ja-JP" altLang="en-US" sz="1700" kern="100" dirty="0">
                <a:effectLst/>
                <a:latin typeface="+mn-ea"/>
                <a:cs typeface="Times New Roman" panose="02020603050405020304" pitchFamily="18" charset="0"/>
              </a:rPr>
              <a:t>　</a:t>
            </a:r>
            <a:r>
              <a:rPr lang="ja-JP" altLang="ja-JP" sz="1700" kern="100" dirty="0">
                <a:effectLst/>
                <a:latin typeface="+mn-ea"/>
                <a:cs typeface="Times New Roman" panose="02020603050405020304" pitchFamily="18" charset="0"/>
              </a:rPr>
              <a:t>事業内容：設計、木育関連資材整備、木育空間整備等</a:t>
            </a:r>
            <a:endParaRPr lang="en-US" altLang="ja-JP" sz="1700" kern="100" dirty="0">
              <a:effectLst/>
              <a:latin typeface="+mn-ea"/>
              <a:cs typeface="Times New Roman" panose="02020603050405020304" pitchFamily="18" charset="0"/>
            </a:endParaRPr>
          </a:p>
          <a:p>
            <a:pPr marL="0" indent="0">
              <a:buNone/>
            </a:pPr>
            <a:endParaRPr lang="ja-JP" altLang="ja-JP" sz="1700" kern="100" dirty="0">
              <a:effectLst/>
              <a:latin typeface="+mn-ea"/>
              <a:cs typeface="Times New Roman" panose="02020603050405020304" pitchFamily="18" charset="0"/>
            </a:endParaRPr>
          </a:p>
          <a:p>
            <a:pPr marL="0" indent="0">
              <a:buNone/>
            </a:pPr>
            <a:endParaRPr kumimoji="1" lang="ja-JP" altLang="en-US" sz="2200" dirty="0">
              <a:latin typeface="+mn-ea"/>
            </a:endParaRPr>
          </a:p>
        </p:txBody>
      </p:sp>
      <p:pic>
        <p:nvPicPr>
          <p:cNvPr id="7" name="図 6" descr="東屋と遊歩道">
            <a:extLst>
              <a:ext uri="{FF2B5EF4-FFF2-40B4-BE49-F238E27FC236}">
                <a16:creationId xmlns:a16="http://schemas.microsoft.com/office/drawing/2014/main" id="{36105190-8A79-696E-41E1-0778684BA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0143" y="3036791"/>
            <a:ext cx="1675382" cy="1256536"/>
          </a:xfrm>
          <a:prstGeom prst="rect">
            <a:avLst/>
          </a:prstGeom>
        </p:spPr>
      </p:pic>
      <p:pic>
        <p:nvPicPr>
          <p:cNvPr id="9" name="図 8" descr="屋内, テーブル, 窓, 天井 が含まれている画像&#10;&#10;AI によって生成されたコンテンツは間違っている可能性があります。">
            <a:extLst>
              <a:ext uri="{FF2B5EF4-FFF2-40B4-BE49-F238E27FC236}">
                <a16:creationId xmlns:a16="http://schemas.microsoft.com/office/drawing/2014/main" id="{7675EE25-9E1A-C214-FF76-94C1CE24B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0144" y="4831881"/>
            <a:ext cx="1675380" cy="1256535"/>
          </a:xfrm>
          <a:prstGeom prst="rect">
            <a:avLst/>
          </a:prstGeom>
        </p:spPr>
      </p:pic>
    </p:spTree>
    <p:extLst>
      <p:ext uri="{BB962C8B-B14F-4D97-AF65-F5344CB8AC3E}">
        <p14:creationId xmlns:p14="http://schemas.microsoft.com/office/powerpoint/2010/main" val="944627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BAC5A-63CB-F0FC-A794-70CAE1DA0481}"/>
              </a:ext>
            </a:extLst>
          </p:cNvPr>
          <p:cNvSpPr>
            <a:spLocks noGrp="1"/>
          </p:cNvSpPr>
          <p:nvPr>
            <p:ph type="title"/>
          </p:nvPr>
        </p:nvSpPr>
        <p:spPr/>
        <p:txBody>
          <a:bodyPr>
            <a:normAutofit fontScale="90000"/>
          </a:bodyPr>
          <a:lstStyle/>
          <a:p>
            <a:r>
              <a:rPr lang="ja-JP" altLang="ja-JP" sz="3600" b="1" kern="100" dirty="0">
                <a:effectLst/>
                <a:latin typeface="+mj-ea"/>
                <a:cs typeface="Times New Roman" panose="02020603050405020304" pitchFamily="18" charset="0"/>
              </a:rPr>
              <a:t>秋田県水と緑の森づくり推進事業（ソフト事業）</a:t>
            </a:r>
            <a:endParaRPr kumimoji="1" lang="ja-JP" altLang="en-US" sz="3600" dirty="0">
              <a:latin typeface="+mj-ea"/>
            </a:endParaRPr>
          </a:p>
        </p:txBody>
      </p:sp>
      <p:sp>
        <p:nvSpPr>
          <p:cNvPr id="3" name="コンテンツ プレースホルダー 2">
            <a:extLst>
              <a:ext uri="{FF2B5EF4-FFF2-40B4-BE49-F238E27FC236}">
                <a16:creationId xmlns:a16="http://schemas.microsoft.com/office/drawing/2014/main" id="{434EC503-FDEF-1F77-3D88-6F3C2A252273}"/>
              </a:ext>
            </a:extLst>
          </p:cNvPr>
          <p:cNvSpPr>
            <a:spLocks noGrp="1"/>
          </p:cNvSpPr>
          <p:nvPr>
            <p:ph idx="1"/>
          </p:nvPr>
        </p:nvSpPr>
        <p:spPr>
          <a:xfrm>
            <a:off x="838200" y="1828800"/>
            <a:ext cx="11011678" cy="4284133"/>
          </a:xfrm>
        </p:spPr>
        <p:txBody>
          <a:bodyPr>
            <a:normAutofit/>
          </a:bodyPr>
          <a:lstStyle/>
          <a:p>
            <a:pPr marL="0" indent="0">
              <a:buNone/>
            </a:pPr>
            <a:r>
              <a:rPr lang="ja-JP" altLang="ja-JP" sz="1400" b="1" kern="100" dirty="0">
                <a:solidFill>
                  <a:srgbClr val="000000"/>
                </a:solidFill>
                <a:effectLst/>
                <a:latin typeface="+mn-ea"/>
                <a:cs typeface="Times New Roman" panose="02020603050405020304" pitchFamily="18" charset="0"/>
              </a:rPr>
              <a:t>① 県民参加の森づくり事業　</a:t>
            </a:r>
            <a:endParaRPr lang="ja-JP" altLang="ja-JP" sz="1400" kern="100" dirty="0">
              <a:effectLst/>
              <a:latin typeface="+mn-ea"/>
              <a:cs typeface="Times New Roman" panose="02020603050405020304" pitchFamily="18" charset="0"/>
            </a:endParaRPr>
          </a:p>
          <a:p>
            <a:pPr marL="0" indent="0" algn="l">
              <a:lnSpc>
                <a:spcPts val="2000"/>
              </a:lnSpc>
              <a:buNone/>
            </a:pPr>
            <a:r>
              <a:rPr lang="ja-JP" altLang="ja-JP" sz="1400" b="1" kern="100" dirty="0">
                <a:solidFill>
                  <a:srgbClr val="FF0000"/>
                </a:solidFill>
                <a:effectLst/>
                <a:latin typeface="+mn-ea"/>
                <a:cs typeface="Times New Roman" panose="02020603050405020304" pitchFamily="18" charset="0"/>
              </a:rPr>
              <a:t>○森林ボランティア活動支援事業　　</a:t>
            </a:r>
            <a:endParaRPr lang="en-US" altLang="ja-JP" sz="1400" b="1" kern="100" dirty="0">
              <a:solidFill>
                <a:srgbClr val="FF0000"/>
              </a:solidFill>
              <a:effectLst/>
              <a:latin typeface="+mn-ea"/>
              <a:cs typeface="Times New Roman" panose="02020603050405020304" pitchFamily="18" charset="0"/>
            </a:endParaRPr>
          </a:p>
          <a:p>
            <a:pPr marL="0" indent="0" algn="l">
              <a:lnSpc>
                <a:spcPts val="2000"/>
              </a:lnSpc>
              <a:buNone/>
            </a:pPr>
            <a:r>
              <a:rPr lang="ja-JP" altLang="en-US" sz="1400" kern="100" dirty="0">
                <a:solidFill>
                  <a:srgbClr val="FF0000"/>
                </a:solidFill>
                <a:effectLst/>
                <a:latin typeface="+mn-ea"/>
                <a:cs typeface="Times New Roman" panose="02020603050405020304" pitchFamily="18" charset="0"/>
              </a:rPr>
              <a:t>　</a:t>
            </a:r>
            <a:r>
              <a:rPr lang="ja-JP" altLang="ja-JP" sz="1400" kern="100" dirty="0">
                <a:solidFill>
                  <a:srgbClr val="FF0000"/>
                </a:solidFill>
                <a:effectLst/>
                <a:latin typeface="+mn-ea"/>
                <a:cs typeface="Times New Roman" panose="02020603050405020304" pitchFamily="18" charset="0"/>
              </a:rPr>
              <a:t>概　　要：森づくり活動を行っている森林ボランティア団体の活動を支援します。</a:t>
            </a:r>
            <a:endParaRPr lang="en-US" altLang="ja-JP" sz="1400" kern="100" dirty="0">
              <a:latin typeface="+mn-ea"/>
              <a:cs typeface="Times New Roman" panose="02020603050405020304" pitchFamily="18" charset="0"/>
            </a:endParaRPr>
          </a:p>
          <a:p>
            <a:pPr marL="0" indent="0" algn="l">
              <a:lnSpc>
                <a:spcPts val="1200"/>
              </a:lnSpc>
              <a:buNone/>
            </a:pPr>
            <a:r>
              <a:rPr lang="ja-JP" altLang="en-US" sz="1400" kern="100" dirty="0">
                <a:solidFill>
                  <a:srgbClr val="FF0000"/>
                </a:solidFill>
                <a:effectLst/>
                <a:latin typeface="+mn-ea"/>
                <a:cs typeface="Times New Roman" panose="02020603050405020304" pitchFamily="18" charset="0"/>
              </a:rPr>
              <a:t>　</a:t>
            </a:r>
            <a:r>
              <a:rPr lang="ja-JP" altLang="ja-JP" sz="1400" kern="100" dirty="0">
                <a:solidFill>
                  <a:srgbClr val="FF0000"/>
                </a:solidFill>
                <a:effectLst/>
                <a:latin typeface="+mn-ea"/>
                <a:cs typeface="Times New Roman" panose="02020603050405020304" pitchFamily="18" charset="0"/>
              </a:rPr>
              <a:t>事業主体：森林ボランティア団体※県の森林ボランティア団体一覧表に登載されていること。</a:t>
            </a:r>
            <a:endParaRPr lang="en-US" altLang="ja-JP" sz="1400" kern="100" dirty="0">
              <a:latin typeface="+mn-ea"/>
              <a:cs typeface="Times New Roman" panose="02020603050405020304" pitchFamily="18" charset="0"/>
            </a:endParaRPr>
          </a:p>
          <a:p>
            <a:pPr marL="0" indent="0" algn="l">
              <a:lnSpc>
                <a:spcPts val="1200"/>
              </a:lnSpc>
              <a:buNone/>
            </a:pPr>
            <a:r>
              <a:rPr lang="ja-JP" altLang="en-US" sz="1400" kern="100" dirty="0">
                <a:solidFill>
                  <a:srgbClr val="FF0000"/>
                </a:solidFill>
                <a:effectLst/>
                <a:latin typeface="+mn-ea"/>
                <a:cs typeface="Times New Roman" panose="02020603050405020304" pitchFamily="18" charset="0"/>
              </a:rPr>
              <a:t>　</a:t>
            </a:r>
            <a:r>
              <a:rPr lang="ja-JP" altLang="ja-JP" sz="1400" kern="100" dirty="0">
                <a:solidFill>
                  <a:srgbClr val="FF0000"/>
                </a:solidFill>
                <a:effectLst/>
                <a:latin typeface="+mn-ea"/>
                <a:cs typeface="Times New Roman" panose="02020603050405020304" pitchFamily="18" charset="0"/>
              </a:rPr>
              <a:t>事業内容：森づくり活動、森づくりの普及啓発活動補 助 額：１件あたり</a:t>
            </a:r>
            <a:r>
              <a:rPr lang="en-US" altLang="ja-JP" sz="1400" kern="100" dirty="0">
                <a:solidFill>
                  <a:srgbClr val="FF0000"/>
                </a:solidFill>
                <a:effectLst/>
                <a:latin typeface="+mn-ea"/>
                <a:cs typeface="Times New Roman" panose="02020603050405020304" pitchFamily="18" charset="0"/>
              </a:rPr>
              <a:t>85</a:t>
            </a:r>
            <a:r>
              <a:rPr lang="ja-JP" altLang="ja-JP" sz="1400" kern="100" dirty="0">
                <a:solidFill>
                  <a:srgbClr val="FF0000"/>
                </a:solidFill>
                <a:effectLst/>
                <a:latin typeface="+mn-ea"/>
                <a:cs typeface="Times New Roman" panose="02020603050405020304" pitchFamily="18" charset="0"/>
              </a:rPr>
              <a:t>万円を上限とする。</a:t>
            </a:r>
            <a:endParaRPr lang="en-US" altLang="ja-JP" sz="1400" kern="100" dirty="0">
              <a:latin typeface="+mn-ea"/>
              <a:cs typeface="Times New Roman" panose="02020603050405020304" pitchFamily="18" charset="0"/>
            </a:endParaRPr>
          </a:p>
          <a:p>
            <a:pPr marL="0" indent="0" algn="l">
              <a:lnSpc>
                <a:spcPts val="1200"/>
              </a:lnSpc>
              <a:buNone/>
            </a:pPr>
            <a:r>
              <a:rPr lang="ja-JP" altLang="en-US" sz="1400" kern="100" dirty="0">
                <a:solidFill>
                  <a:srgbClr val="FF0000"/>
                </a:solidFill>
                <a:effectLst/>
                <a:latin typeface="+mn-ea"/>
                <a:cs typeface="Times New Roman" panose="02020603050405020304" pitchFamily="18" charset="0"/>
              </a:rPr>
              <a:t>　</a:t>
            </a:r>
            <a:r>
              <a:rPr lang="ja-JP" altLang="ja-JP" sz="1400" kern="100" dirty="0">
                <a:solidFill>
                  <a:srgbClr val="FF0000"/>
                </a:solidFill>
                <a:effectLst/>
                <a:latin typeface="+mn-ea"/>
                <a:cs typeface="Times New Roman" panose="02020603050405020304" pitchFamily="18" charset="0"/>
              </a:rPr>
              <a:t>実施条件：県内で実施されること。営利を目的としないこと</a:t>
            </a:r>
            <a:r>
              <a:rPr lang="ja-JP" altLang="en-US" sz="1400" kern="100" dirty="0">
                <a:solidFill>
                  <a:srgbClr val="FF0000"/>
                </a:solidFill>
                <a:effectLst/>
                <a:latin typeface="+mn-ea"/>
                <a:cs typeface="Times New Roman" panose="02020603050405020304" pitchFamily="18" charset="0"/>
              </a:rPr>
              <a:t>。　</a:t>
            </a:r>
            <a:r>
              <a:rPr lang="ja-JP" altLang="ja-JP" sz="1400" kern="100" dirty="0">
                <a:solidFill>
                  <a:srgbClr val="FF0000"/>
                </a:solidFill>
                <a:effectLst/>
                <a:latin typeface="+mn-ea"/>
                <a:cs typeface="Times New Roman" panose="02020603050405020304" pitchFamily="18" charset="0"/>
              </a:rPr>
              <a:t>など</a:t>
            </a:r>
            <a:endParaRPr lang="en-US" altLang="ja-JP" sz="1400" kern="100" dirty="0">
              <a:solidFill>
                <a:srgbClr val="FF0000"/>
              </a:solidFill>
              <a:effectLst/>
              <a:latin typeface="+mn-ea"/>
              <a:cs typeface="Times New Roman" panose="02020603050405020304" pitchFamily="18" charset="0"/>
            </a:endParaRPr>
          </a:p>
          <a:p>
            <a:pPr marL="0" indent="0" algn="l">
              <a:lnSpc>
                <a:spcPts val="2000"/>
              </a:lnSpc>
              <a:buNone/>
            </a:pPr>
            <a:r>
              <a:rPr lang="ja-JP" altLang="ja-JP" sz="1400" b="1" kern="100" dirty="0">
                <a:solidFill>
                  <a:srgbClr val="000000"/>
                </a:solidFill>
                <a:effectLst/>
                <a:latin typeface="+mn-ea"/>
                <a:cs typeface="Times New Roman" panose="02020603050405020304" pitchFamily="18" charset="0"/>
              </a:rPr>
              <a:t>○森づくり県民提案事業　　　　　</a:t>
            </a:r>
            <a:endParaRPr lang="en-US" altLang="ja-JP" sz="1400" b="1" kern="100" dirty="0">
              <a:solidFill>
                <a:srgbClr val="000000"/>
              </a:solidFill>
              <a:effectLst/>
              <a:latin typeface="+mn-ea"/>
              <a:cs typeface="Times New Roman" panose="02020603050405020304" pitchFamily="18" charset="0"/>
            </a:endParaRPr>
          </a:p>
          <a:p>
            <a:pPr marL="0" indent="0" algn="l">
              <a:lnSpc>
                <a:spcPts val="20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概　　</a:t>
            </a: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要：県民の自由な発想により、自ら実行する森づくり活動を支援します。</a:t>
            </a:r>
            <a:endParaRPr lang="en-US" altLang="ja-JP" sz="1400" kern="100" dirty="0">
              <a:effectLst/>
              <a:latin typeface="+mn-ea"/>
              <a:cs typeface="Times New Roman" panose="02020603050405020304" pitchFamily="18" charset="0"/>
            </a:endParaRP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応募対象者：法人格を有する団体、ＰＴＡ、自治会等の地域住民団体等</a:t>
            </a:r>
            <a:endParaRPr lang="en-US" altLang="ja-JP" sz="1400" kern="100" dirty="0">
              <a:effectLst/>
              <a:latin typeface="+mn-ea"/>
              <a:cs typeface="Times New Roman" panose="02020603050405020304" pitchFamily="18" charset="0"/>
            </a:endParaRP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事業内容</a:t>
            </a: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：森林の保全･体験活動や森づくりの普及啓発活動　等※柔軟な発想や企画を募集。 </a:t>
            </a:r>
            <a:endParaRPr lang="en-US" altLang="ja-JP" sz="1400" kern="100" dirty="0">
              <a:effectLst/>
              <a:latin typeface="+mn-ea"/>
              <a:cs typeface="Times New Roman" panose="02020603050405020304" pitchFamily="18" charset="0"/>
            </a:endParaRP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補</a:t>
            </a: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助</a:t>
            </a: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額：１件あたり</a:t>
            </a:r>
            <a:r>
              <a:rPr lang="en-US" altLang="ja-JP" sz="1400" kern="100" dirty="0">
                <a:effectLst/>
                <a:latin typeface="+mn-ea"/>
                <a:cs typeface="Times New Roman" panose="02020603050405020304" pitchFamily="18" charset="0"/>
              </a:rPr>
              <a:t>40</a:t>
            </a:r>
            <a:r>
              <a:rPr lang="ja-JP" altLang="ja-JP" sz="1400" kern="100" dirty="0">
                <a:effectLst/>
                <a:latin typeface="+mn-ea"/>
                <a:cs typeface="Times New Roman" panose="02020603050405020304" pitchFamily="18" charset="0"/>
              </a:rPr>
              <a:t>万円を上限とする。（クマ対策は</a:t>
            </a:r>
            <a:r>
              <a:rPr lang="en-US" altLang="ja-JP" sz="1400" kern="100" dirty="0">
                <a:effectLst/>
                <a:latin typeface="+mn-ea"/>
                <a:cs typeface="Times New Roman" panose="02020603050405020304" pitchFamily="18" charset="0"/>
              </a:rPr>
              <a:t>100</a:t>
            </a:r>
            <a:r>
              <a:rPr lang="ja-JP" altLang="ja-JP" sz="1400" kern="100" dirty="0">
                <a:effectLst/>
                <a:latin typeface="+mn-ea"/>
                <a:cs typeface="Times New Roman" panose="02020603050405020304" pitchFamily="18" charset="0"/>
              </a:rPr>
              <a:t>万円を上限）</a:t>
            </a:r>
            <a:endParaRPr lang="en-US" altLang="ja-JP" sz="1400" kern="100" dirty="0">
              <a:effectLst/>
              <a:latin typeface="+mn-ea"/>
              <a:cs typeface="Times New Roman" panose="02020603050405020304" pitchFamily="18" charset="0"/>
            </a:endParaRPr>
          </a:p>
          <a:p>
            <a:pPr marL="0" indent="0" algn="l">
              <a:lnSpc>
                <a:spcPts val="20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実施条件</a:t>
            </a: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：県内で実施されること。営利を目的としないこと</a:t>
            </a:r>
            <a:r>
              <a:rPr lang="ja-JP" altLang="en-US" sz="1400" kern="100" dirty="0">
                <a:effectLst/>
                <a:latin typeface="+mn-ea"/>
                <a:cs typeface="Times New Roman" panose="02020603050405020304" pitchFamily="18" charset="0"/>
              </a:rPr>
              <a:t>。</a:t>
            </a:r>
            <a:r>
              <a:rPr lang="ja-JP" altLang="ja-JP" sz="1400" kern="100" dirty="0">
                <a:effectLst/>
                <a:latin typeface="+mn-ea"/>
                <a:cs typeface="Times New Roman" panose="02020603050405020304" pitchFamily="18" charset="0"/>
              </a:rPr>
              <a:t>　など</a:t>
            </a:r>
            <a:endParaRPr lang="en-US" altLang="ja-JP" sz="1400" kern="100" dirty="0">
              <a:effectLst/>
              <a:latin typeface="+mn-ea"/>
              <a:cs typeface="Times New Roman" panose="02020603050405020304" pitchFamily="18" charset="0"/>
            </a:endParaRPr>
          </a:p>
          <a:p>
            <a:pPr indent="0" algn="l">
              <a:lnSpc>
                <a:spcPts val="1200"/>
              </a:lnSpc>
              <a:buNone/>
            </a:pPr>
            <a:endParaRPr lang="ja-JP" altLang="ja-JP" sz="1600" kern="100" dirty="0">
              <a:effectLst/>
              <a:latin typeface="+mn-ea"/>
              <a:cs typeface="Times New Roman" panose="02020603050405020304" pitchFamily="18" charset="0"/>
            </a:endParaRPr>
          </a:p>
          <a:p>
            <a:pPr marL="0" indent="0">
              <a:buNone/>
            </a:pPr>
            <a:endParaRPr kumimoji="1" lang="ja-JP" altLang="en-US" sz="700" dirty="0">
              <a:latin typeface="+mn-ea"/>
            </a:endParaRPr>
          </a:p>
        </p:txBody>
      </p:sp>
      <p:pic>
        <p:nvPicPr>
          <p:cNvPr id="7" name="図 6" descr="木の前に立っている人たち&#10;&#10;AI によって生成されたコンテンツは間違っている可能性があります。">
            <a:extLst>
              <a:ext uri="{FF2B5EF4-FFF2-40B4-BE49-F238E27FC236}">
                <a16:creationId xmlns:a16="http://schemas.microsoft.com/office/drawing/2014/main" id="{9E4C6D06-1457-B9A2-8BAE-9862F365D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111" y="2389473"/>
            <a:ext cx="1489782" cy="1115696"/>
          </a:xfrm>
          <a:prstGeom prst="rect">
            <a:avLst/>
          </a:prstGeom>
        </p:spPr>
      </p:pic>
      <p:pic>
        <p:nvPicPr>
          <p:cNvPr id="9" name="図 8" descr="テーブル, 屋内, 少年, 子供 が含まれている画像&#10;&#10;AI によって生成されたコンテンツは間違っている可能性があります。">
            <a:extLst>
              <a:ext uri="{FF2B5EF4-FFF2-40B4-BE49-F238E27FC236}">
                <a16:creationId xmlns:a16="http://schemas.microsoft.com/office/drawing/2014/main" id="{B93D4CFA-C82A-7B43-29D0-99B79F642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0111" y="4288443"/>
            <a:ext cx="1489782" cy="1041216"/>
          </a:xfrm>
          <a:prstGeom prst="rect">
            <a:avLst/>
          </a:prstGeom>
        </p:spPr>
      </p:pic>
    </p:spTree>
    <p:extLst>
      <p:ext uri="{BB962C8B-B14F-4D97-AF65-F5344CB8AC3E}">
        <p14:creationId xmlns:p14="http://schemas.microsoft.com/office/powerpoint/2010/main" val="2960165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BAC5A-63CB-F0FC-A794-70CAE1DA0481}"/>
              </a:ext>
            </a:extLst>
          </p:cNvPr>
          <p:cNvSpPr>
            <a:spLocks noGrp="1"/>
          </p:cNvSpPr>
          <p:nvPr>
            <p:ph type="title"/>
          </p:nvPr>
        </p:nvSpPr>
        <p:spPr/>
        <p:txBody>
          <a:bodyPr>
            <a:normAutofit fontScale="90000"/>
          </a:bodyPr>
          <a:lstStyle/>
          <a:p>
            <a:r>
              <a:rPr lang="ja-JP" altLang="ja-JP" sz="3600" b="1" kern="100" dirty="0">
                <a:effectLst/>
                <a:latin typeface="+mj-ea"/>
                <a:cs typeface="Times New Roman" panose="02020603050405020304" pitchFamily="18" charset="0"/>
              </a:rPr>
              <a:t>秋田県水と緑の森づくり推進事業（ソフト事業）</a:t>
            </a:r>
            <a:endParaRPr kumimoji="1" lang="ja-JP" altLang="en-US" sz="3600" dirty="0">
              <a:latin typeface="+mj-ea"/>
            </a:endParaRPr>
          </a:p>
        </p:txBody>
      </p:sp>
      <p:sp>
        <p:nvSpPr>
          <p:cNvPr id="3" name="コンテンツ プレースホルダー 2">
            <a:extLst>
              <a:ext uri="{FF2B5EF4-FFF2-40B4-BE49-F238E27FC236}">
                <a16:creationId xmlns:a16="http://schemas.microsoft.com/office/drawing/2014/main" id="{434EC503-FDEF-1F77-3D88-6F3C2A252273}"/>
              </a:ext>
            </a:extLst>
          </p:cNvPr>
          <p:cNvSpPr>
            <a:spLocks noGrp="1"/>
          </p:cNvSpPr>
          <p:nvPr>
            <p:ph idx="1"/>
          </p:nvPr>
        </p:nvSpPr>
        <p:spPr>
          <a:xfrm>
            <a:off x="914400" y="1989481"/>
            <a:ext cx="11011678" cy="4064000"/>
          </a:xfrm>
        </p:spPr>
        <p:txBody>
          <a:bodyPr>
            <a:normAutofit/>
          </a:bodyPr>
          <a:lstStyle/>
          <a:p>
            <a:pPr marL="0" indent="0">
              <a:lnSpc>
                <a:spcPts val="2000"/>
              </a:lnSpc>
              <a:buNone/>
            </a:pPr>
            <a:r>
              <a:rPr lang="ja-JP" altLang="ja-JP" sz="1400" b="1" kern="100" dirty="0">
                <a:solidFill>
                  <a:srgbClr val="000000"/>
                </a:solidFill>
                <a:latin typeface="+mn-ea"/>
                <a:cs typeface="Times New Roman" panose="02020603050405020304" pitchFamily="18" charset="0"/>
              </a:rPr>
              <a:t>① 県民参加の森づくり事業　</a:t>
            </a:r>
            <a:r>
              <a:rPr lang="ja-JP" altLang="ja-JP" sz="1400" b="1" kern="100" dirty="0">
                <a:solidFill>
                  <a:srgbClr val="000000"/>
                </a:solidFill>
                <a:effectLst/>
                <a:latin typeface="+mn-ea"/>
                <a:cs typeface="Times New Roman" panose="02020603050405020304" pitchFamily="18" charset="0"/>
              </a:rPr>
              <a:t>　　　</a:t>
            </a:r>
            <a:endParaRPr lang="en-US" altLang="ja-JP" sz="1400" b="1" kern="100" dirty="0">
              <a:solidFill>
                <a:srgbClr val="000000"/>
              </a:solidFill>
              <a:effectLst/>
              <a:latin typeface="+mn-ea"/>
              <a:cs typeface="Times New Roman" panose="02020603050405020304" pitchFamily="18" charset="0"/>
            </a:endParaRPr>
          </a:p>
          <a:p>
            <a:pPr marL="0" indent="0" algn="l">
              <a:lnSpc>
                <a:spcPts val="2000"/>
              </a:lnSpc>
              <a:buNone/>
            </a:pPr>
            <a:r>
              <a:rPr lang="ja-JP" altLang="ja-JP" sz="1400" b="1" kern="100" dirty="0">
                <a:solidFill>
                  <a:srgbClr val="000000"/>
                </a:solidFill>
                <a:effectLst/>
                <a:latin typeface="+mn-ea"/>
                <a:cs typeface="Times New Roman" panose="02020603050405020304" pitchFamily="18" charset="0"/>
              </a:rPr>
              <a:t>○市町村等の森づくり活動支援事業　</a:t>
            </a:r>
            <a:endParaRPr lang="en-US" altLang="ja-JP" sz="1400" b="1" kern="100" dirty="0">
              <a:solidFill>
                <a:srgbClr val="000000"/>
              </a:solidFill>
              <a:effectLst/>
              <a:latin typeface="+mn-ea"/>
              <a:cs typeface="Times New Roman" panose="02020603050405020304" pitchFamily="18" charset="0"/>
            </a:endParaRPr>
          </a:p>
          <a:p>
            <a:pPr marL="0" indent="0" algn="l">
              <a:lnSpc>
                <a:spcPts val="2000"/>
              </a:lnSpc>
              <a:buNone/>
            </a:pPr>
            <a:r>
              <a:rPr lang="ja-JP" altLang="en-US" sz="1400" kern="100" dirty="0">
                <a:solidFill>
                  <a:srgbClr val="000000"/>
                </a:solidFill>
                <a:effectLst/>
                <a:latin typeface="+mn-ea"/>
                <a:cs typeface="Times New Roman" panose="02020603050405020304" pitchFamily="18" charset="0"/>
              </a:rPr>
              <a:t>　</a:t>
            </a:r>
            <a:r>
              <a:rPr lang="ja-JP" altLang="ja-JP" sz="1400" kern="100" dirty="0">
                <a:solidFill>
                  <a:srgbClr val="000000"/>
                </a:solidFill>
                <a:effectLst/>
                <a:latin typeface="+mn-ea"/>
                <a:cs typeface="Times New Roman" panose="02020603050405020304" pitchFamily="18" charset="0"/>
              </a:rPr>
              <a:t>概　　要：地域で行われる植樹･育樹などの森づくり活動や、森づくりに関する研修会などの普及啓発活動を支援します。</a:t>
            </a:r>
            <a:endParaRPr lang="en-US" altLang="ja-JP" sz="1400" kern="100" dirty="0">
              <a:latin typeface="+mn-ea"/>
              <a:cs typeface="Times New Roman" panose="02020603050405020304" pitchFamily="18" charset="0"/>
            </a:endParaRPr>
          </a:p>
          <a:p>
            <a:pPr marL="0" indent="0" algn="l">
              <a:lnSpc>
                <a:spcPts val="1200"/>
              </a:lnSpc>
              <a:buNone/>
            </a:pPr>
            <a:r>
              <a:rPr lang="ja-JP" altLang="en-US" sz="1400" kern="100" dirty="0">
                <a:solidFill>
                  <a:srgbClr val="000000"/>
                </a:solidFill>
                <a:effectLst/>
                <a:latin typeface="+mn-ea"/>
                <a:cs typeface="Times New Roman" panose="02020603050405020304" pitchFamily="18" charset="0"/>
              </a:rPr>
              <a:t>　</a:t>
            </a:r>
            <a:r>
              <a:rPr lang="ja-JP" altLang="ja-JP" sz="1400" kern="100" dirty="0">
                <a:solidFill>
                  <a:srgbClr val="000000"/>
                </a:solidFill>
                <a:effectLst/>
                <a:latin typeface="+mn-ea"/>
                <a:cs typeface="Times New Roman" panose="02020603050405020304" pitchFamily="18" charset="0"/>
              </a:rPr>
              <a:t>事業主体：市町村、森林組合等事業内容：植樹･育樹などの森づくり活動、シンポジウム、セミナー、講演会、現地研修会の開催等</a:t>
            </a:r>
            <a:endParaRPr lang="en-US" altLang="ja-JP" sz="1400" kern="100" dirty="0">
              <a:latin typeface="+mn-ea"/>
              <a:cs typeface="Times New Roman" panose="02020603050405020304" pitchFamily="18" charset="0"/>
            </a:endParaRPr>
          </a:p>
          <a:p>
            <a:pPr marL="0" indent="0" algn="l">
              <a:lnSpc>
                <a:spcPts val="1200"/>
              </a:lnSpc>
              <a:buNone/>
            </a:pPr>
            <a:r>
              <a:rPr lang="ja-JP" altLang="en-US" sz="1400" kern="100" dirty="0">
                <a:solidFill>
                  <a:srgbClr val="000000"/>
                </a:solidFill>
                <a:effectLst/>
                <a:latin typeface="+mn-ea"/>
                <a:cs typeface="Times New Roman" panose="02020603050405020304" pitchFamily="18" charset="0"/>
              </a:rPr>
              <a:t>　</a:t>
            </a:r>
            <a:r>
              <a:rPr lang="ja-JP" altLang="ja-JP" sz="1400" kern="100" dirty="0">
                <a:solidFill>
                  <a:srgbClr val="000000"/>
                </a:solidFill>
                <a:effectLst/>
                <a:latin typeface="+mn-ea"/>
                <a:cs typeface="Times New Roman" panose="02020603050405020304" pitchFamily="18" charset="0"/>
              </a:rPr>
              <a:t>補 助 額</a:t>
            </a:r>
            <a:r>
              <a:rPr lang="en-US" altLang="ja-JP" sz="1400" kern="100" dirty="0">
                <a:solidFill>
                  <a:srgbClr val="000000"/>
                </a:solidFill>
                <a:effectLst/>
                <a:latin typeface="+mn-ea"/>
                <a:cs typeface="Times New Roman" panose="02020603050405020304" pitchFamily="18" charset="0"/>
              </a:rPr>
              <a:t> </a:t>
            </a:r>
            <a:r>
              <a:rPr lang="ja-JP" altLang="ja-JP" sz="1400" kern="100" dirty="0">
                <a:solidFill>
                  <a:srgbClr val="000000"/>
                </a:solidFill>
                <a:effectLst/>
                <a:latin typeface="+mn-ea"/>
                <a:cs typeface="Times New Roman" panose="02020603050405020304" pitchFamily="18" charset="0"/>
              </a:rPr>
              <a:t>：１件あたり</a:t>
            </a:r>
            <a:r>
              <a:rPr lang="en-US" altLang="ja-JP" sz="1400" kern="100" dirty="0">
                <a:solidFill>
                  <a:srgbClr val="000000"/>
                </a:solidFill>
                <a:effectLst/>
                <a:latin typeface="+mn-ea"/>
                <a:cs typeface="Times New Roman" panose="02020603050405020304" pitchFamily="18" charset="0"/>
              </a:rPr>
              <a:t>100</a:t>
            </a:r>
            <a:r>
              <a:rPr lang="ja-JP" altLang="ja-JP" sz="1400" kern="100" dirty="0">
                <a:solidFill>
                  <a:srgbClr val="000000"/>
                </a:solidFill>
                <a:effectLst/>
                <a:latin typeface="+mn-ea"/>
                <a:cs typeface="Times New Roman" panose="02020603050405020304" pitchFamily="18" charset="0"/>
              </a:rPr>
              <a:t>万円を上限とする。</a:t>
            </a:r>
            <a:endParaRPr lang="en-US" altLang="ja-JP" sz="1400" kern="100" dirty="0">
              <a:solidFill>
                <a:srgbClr val="000000"/>
              </a:solidFill>
              <a:latin typeface="+mn-ea"/>
              <a:cs typeface="Times New Roman" panose="02020603050405020304" pitchFamily="18" charset="0"/>
            </a:endParaRPr>
          </a:p>
          <a:p>
            <a:pPr marL="0" indent="0" algn="l">
              <a:lnSpc>
                <a:spcPts val="1200"/>
              </a:lnSpc>
              <a:buNone/>
            </a:pPr>
            <a:r>
              <a:rPr lang="ja-JP" altLang="en-US" sz="1400" kern="100" dirty="0">
                <a:solidFill>
                  <a:srgbClr val="000000"/>
                </a:solidFill>
                <a:effectLst/>
                <a:latin typeface="+mn-ea"/>
                <a:cs typeface="Times New Roman" panose="02020603050405020304" pitchFamily="18" charset="0"/>
              </a:rPr>
              <a:t>　</a:t>
            </a:r>
            <a:r>
              <a:rPr lang="ja-JP" altLang="ja-JP" sz="1400" kern="100" dirty="0">
                <a:solidFill>
                  <a:srgbClr val="000000"/>
                </a:solidFill>
                <a:effectLst/>
                <a:latin typeface="+mn-ea"/>
                <a:cs typeface="Times New Roman" panose="02020603050405020304" pitchFamily="18" charset="0"/>
              </a:rPr>
              <a:t>実施条件：森づくり税の趣旨に適合すると認められる活動であること。参加予定人数が</a:t>
            </a:r>
            <a:r>
              <a:rPr lang="en-US" altLang="ja-JP" sz="1400" kern="100" dirty="0">
                <a:solidFill>
                  <a:srgbClr val="000000"/>
                </a:solidFill>
                <a:effectLst/>
                <a:latin typeface="+mn-ea"/>
                <a:cs typeface="Times New Roman" panose="02020603050405020304" pitchFamily="18" charset="0"/>
              </a:rPr>
              <a:t>50</a:t>
            </a:r>
            <a:r>
              <a:rPr lang="ja-JP" altLang="ja-JP" sz="1400" kern="100" dirty="0">
                <a:solidFill>
                  <a:srgbClr val="000000"/>
                </a:solidFill>
                <a:effectLst/>
                <a:latin typeface="+mn-ea"/>
                <a:cs typeface="Times New Roman" panose="02020603050405020304" pitchFamily="18" charset="0"/>
              </a:rPr>
              <a:t>人以上であること</a:t>
            </a:r>
            <a:r>
              <a:rPr lang="ja-JP" altLang="en-US" sz="1400" kern="100" dirty="0">
                <a:solidFill>
                  <a:srgbClr val="000000"/>
                </a:solidFill>
                <a:effectLst/>
                <a:latin typeface="+mn-ea"/>
                <a:cs typeface="Times New Roman" panose="02020603050405020304" pitchFamily="18" charset="0"/>
              </a:rPr>
              <a:t>。　</a:t>
            </a:r>
            <a:r>
              <a:rPr lang="ja-JP" altLang="ja-JP" sz="1400" kern="100" dirty="0">
                <a:solidFill>
                  <a:srgbClr val="000000"/>
                </a:solidFill>
                <a:effectLst/>
                <a:latin typeface="+mn-ea"/>
                <a:cs typeface="Times New Roman" panose="02020603050405020304" pitchFamily="18" charset="0"/>
              </a:rPr>
              <a:t>など</a:t>
            </a:r>
            <a:endParaRPr lang="ja-JP" altLang="ja-JP" sz="1400" kern="100" dirty="0">
              <a:effectLst/>
              <a:latin typeface="+mn-ea"/>
              <a:cs typeface="Times New Roman" panose="02020603050405020304" pitchFamily="18" charset="0"/>
            </a:endParaRPr>
          </a:p>
          <a:p>
            <a:pPr marL="0" indent="0" algn="l">
              <a:lnSpc>
                <a:spcPts val="1200"/>
              </a:lnSpc>
              <a:buNone/>
            </a:pPr>
            <a:endParaRPr lang="ja-JP" altLang="ja-JP" sz="1600" kern="100" dirty="0">
              <a:effectLst/>
              <a:latin typeface="+mn-ea"/>
              <a:cs typeface="Times New Roman" panose="02020603050405020304" pitchFamily="18" charset="0"/>
            </a:endParaRPr>
          </a:p>
          <a:p>
            <a:pPr indent="0" algn="l">
              <a:lnSpc>
                <a:spcPts val="1200"/>
              </a:lnSpc>
              <a:buNone/>
            </a:pPr>
            <a:endParaRPr lang="ja-JP" altLang="ja-JP" sz="2400" kern="100" dirty="0">
              <a:effectLst/>
              <a:latin typeface="+mn-ea"/>
              <a:cs typeface="Times New Roman" panose="02020603050405020304" pitchFamily="18" charset="0"/>
            </a:endParaRPr>
          </a:p>
          <a:p>
            <a:pPr marL="0" indent="0">
              <a:buNone/>
            </a:pPr>
            <a:endParaRPr kumimoji="1" lang="ja-JP" altLang="en-US" sz="1100" dirty="0">
              <a:latin typeface="+mn-ea"/>
            </a:endParaRPr>
          </a:p>
        </p:txBody>
      </p:sp>
      <p:pic>
        <p:nvPicPr>
          <p:cNvPr id="5" name="図 4" descr="草, 屋外, 子供, 座る が含まれている画像&#10;&#10;AI によって生成されたコンテンツは間違っている可能性があります。">
            <a:extLst>
              <a:ext uri="{FF2B5EF4-FFF2-40B4-BE49-F238E27FC236}">
                <a16:creationId xmlns:a16="http://schemas.microsoft.com/office/drawing/2014/main" id="{025C5D3E-82EB-162E-F66D-129635CD9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005829" y="4484915"/>
            <a:ext cx="1496589" cy="1122442"/>
          </a:xfrm>
          <a:prstGeom prst="rect">
            <a:avLst/>
          </a:prstGeom>
        </p:spPr>
      </p:pic>
    </p:spTree>
    <p:extLst>
      <p:ext uri="{BB962C8B-B14F-4D97-AF65-F5344CB8AC3E}">
        <p14:creationId xmlns:p14="http://schemas.microsoft.com/office/powerpoint/2010/main" val="2921533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435F50-9D20-D65D-0970-46B7103BB92A}"/>
              </a:ext>
            </a:extLst>
          </p:cNvPr>
          <p:cNvSpPr>
            <a:spLocks noGrp="1"/>
          </p:cNvSpPr>
          <p:nvPr>
            <p:ph type="title"/>
          </p:nvPr>
        </p:nvSpPr>
        <p:spPr/>
        <p:txBody>
          <a:bodyPr>
            <a:noAutofit/>
          </a:bodyPr>
          <a:lstStyle/>
          <a:p>
            <a:r>
              <a:rPr lang="ja-JP" altLang="ja-JP" b="1" kern="100" dirty="0">
                <a:effectLst/>
                <a:latin typeface="+mj-ea"/>
                <a:cs typeface="Times New Roman" panose="02020603050405020304" pitchFamily="18" charset="0"/>
              </a:rPr>
              <a:t>秋田県水と緑の森づくり推進事業（ソフト事業）</a:t>
            </a:r>
            <a:endParaRPr kumimoji="1" lang="ja-JP" altLang="en-US" dirty="0"/>
          </a:p>
        </p:txBody>
      </p:sp>
      <p:sp>
        <p:nvSpPr>
          <p:cNvPr id="3" name="コンテンツ プレースホルダー 2">
            <a:extLst>
              <a:ext uri="{FF2B5EF4-FFF2-40B4-BE49-F238E27FC236}">
                <a16:creationId xmlns:a16="http://schemas.microsoft.com/office/drawing/2014/main" id="{108C1307-F755-3248-F564-DC029CAA7DA9}"/>
              </a:ext>
            </a:extLst>
          </p:cNvPr>
          <p:cNvSpPr>
            <a:spLocks noGrp="1"/>
          </p:cNvSpPr>
          <p:nvPr>
            <p:ph idx="1"/>
          </p:nvPr>
        </p:nvSpPr>
        <p:spPr>
          <a:xfrm>
            <a:off x="922867" y="1853754"/>
            <a:ext cx="10515600" cy="4251960"/>
          </a:xfrm>
        </p:spPr>
        <p:txBody>
          <a:bodyPr>
            <a:normAutofit/>
          </a:bodyPr>
          <a:lstStyle/>
          <a:p>
            <a:pPr marL="0" indent="0">
              <a:buNone/>
            </a:pPr>
            <a:r>
              <a:rPr lang="ja-JP" altLang="ja-JP" sz="1400" b="1" kern="100" dirty="0">
                <a:solidFill>
                  <a:srgbClr val="000000"/>
                </a:solidFill>
                <a:effectLst/>
                <a:latin typeface="+mn-ea"/>
                <a:cs typeface="Times New Roman" panose="02020603050405020304" pitchFamily="18" charset="0"/>
              </a:rPr>
              <a:t>② 森林環境教育推進事業　</a:t>
            </a:r>
            <a:endParaRPr lang="ja-JP" altLang="ja-JP" sz="1400" kern="100" dirty="0">
              <a:effectLst/>
              <a:latin typeface="+mn-ea"/>
              <a:cs typeface="Times New Roman" panose="02020603050405020304" pitchFamily="18" charset="0"/>
            </a:endParaRPr>
          </a:p>
          <a:p>
            <a:pPr marL="0" indent="0" algn="l">
              <a:lnSpc>
                <a:spcPts val="1800"/>
              </a:lnSpc>
              <a:buNone/>
            </a:pPr>
            <a:r>
              <a:rPr lang="ja-JP" altLang="ja-JP" sz="1400" b="1" kern="100" dirty="0">
                <a:solidFill>
                  <a:srgbClr val="000000"/>
                </a:solidFill>
                <a:effectLst/>
                <a:latin typeface="+mn-ea"/>
                <a:cs typeface="Times New Roman" panose="02020603050405020304" pitchFamily="18" charset="0"/>
              </a:rPr>
              <a:t>○森林環境学習活動支援事業　　　</a:t>
            </a:r>
            <a:endParaRPr lang="ja-JP" altLang="ja-JP" sz="1400" kern="100" dirty="0">
              <a:effectLst/>
              <a:latin typeface="+mn-ea"/>
              <a:cs typeface="Times New Roman" panose="02020603050405020304" pitchFamily="18" charset="0"/>
            </a:endParaRPr>
          </a:p>
          <a:p>
            <a:pPr marL="0" indent="0" algn="l">
              <a:lnSpc>
                <a:spcPts val="1200"/>
              </a:lnSpc>
              <a:buNone/>
            </a:pPr>
            <a:r>
              <a:rPr lang="ja-JP" altLang="en-US" sz="1400" kern="100" dirty="0">
                <a:solidFill>
                  <a:srgbClr val="000000"/>
                </a:solidFill>
                <a:effectLst/>
                <a:latin typeface="+mn-ea"/>
                <a:cs typeface="Times New Roman" panose="02020603050405020304" pitchFamily="18" charset="0"/>
              </a:rPr>
              <a:t>　 </a:t>
            </a:r>
            <a:r>
              <a:rPr lang="ja-JP" altLang="ja-JP" sz="1400" kern="100" dirty="0">
                <a:solidFill>
                  <a:srgbClr val="000000"/>
                </a:solidFill>
                <a:effectLst/>
                <a:latin typeface="+mn-ea"/>
                <a:cs typeface="Times New Roman" panose="02020603050405020304" pitchFamily="18" charset="0"/>
              </a:rPr>
              <a:t>概　　要：</a:t>
            </a:r>
            <a:r>
              <a:rPr lang="ja-JP" altLang="ja-JP" sz="1400" kern="100" dirty="0">
                <a:effectLst/>
                <a:latin typeface="+mn-ea"/>
                <a:cs typeface="Times New Roman" panose="02020603050405020304" pitchFamily="18" charset="0"/>
              </a:rPr>
              <a:t>次代を担う児童・生徒等を対象とした森林環境教育活動を支援します。</a:t>
            </a:r>
          </a:p>
          <a:p>
            <a:pPr indent="0" algn="l">
              <a:lnSpc>
                <a:spcPts val="1200"/>
              </a:lnSpc>
              <a:buNone/>
            </a:pPr>
            <a:r>
              <a:rPr lang="ja-JP" altLang="ja-JP" sz="1400" kern="100" dirty="0">
                <a:effectLst/>
                <a:latin typeface="+mn-ea"/>
                <a:cs typeface="Times New Roman" panose="02020603050405020304" pitchFamily="18" charset="0"/>
              </a:rPr>
              <a:t>事業主体：市町村、小中学校、幼稚園、保育所、教育関係団体等</a:t>
            </a:r>
          </a:p>
          <a:p>
            <a:pPr indent="0" algn="l">
              <a:lnSpc>
                <a:spcPts val="1200"/>
              </a:lnSpc>
              <a:buNone/>
            </a:pPr>
            <a:r>
              <a:rPr lang="ja-JP" altLang="ja-JP" sz="1400" kern="100" dirty="0">
                <a:effectLst/>
                <a:latin typeface="+mn-ea"/>
                <a:cs typeface="Times New Roman" panose="02020603050405020304" pitchFamily="18" charset="0"/>
              </a:rPr>
              <a:t>事業内容：森林環境学習活動及び森林・林業作業体験活動、木育活動</a:t>
            </a:r>
          </a:p>
          <a:p>
            <a:pPr indent="0" algn="l">
              <a:lnSpc>
                <a:spcPts val="1200"/>
              </a:lnSpc>
              <a:buNone/>
            </a:pPr>
            <a:r>
              <a:rPr lang="ja-JP" altLang="ja-JP" sz="1400" kern="100" dirty="0">
                <a:effectLst/>
                <a:latin typeface="+mn-ea"/>
                <a:cs typeface="Times New Roman" panose="02020603050405020304" pitchFamily="18" charset="0"/>
              </a:rPr>
              <a:t>補 助 額</a:t>
            </a:r>
            <a:r>
              <a:rPr lang="en-US" altLang="ja-JP"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：１件当たり</a:t>
            </a:r>
            <a:r>
              <a:rPr lang="en-US" altLang="ja-JP" sz="1400" kern="100" dirty="0">
                <a:effectLst/>
                <a:latin typeface="+mn-ea"/>
                <a:cs typeface="Times New Roman" panose="02020603050405020304" pitchFamily="18" charset="0"/>
              </a:rPr>
              <a:t>50</a:t>
            </a:r>
            <a:r>
              <a:rPr lang="ja-JP" altLang="ja-JP" sz="1400" kern="100" dirty="0">
                <a:effectLst/>
                <a:latin typeface="+mn-ea"/>
                <a:cs typeface="Times New Roman" panose="02020603050405020304" pitchFamily="18" charset="0"/>
              </a:rPr>
              <a:t>万円を上限とする。</a:t>
            </a:r>
          </a:p>
          <a:p>
            <a:pPr indent="0" algn="l">
              <a:lnSpc>
                <a:spcPts val="1200"/>
              </a:lnSpc>
              <a:buNone/>
            </a:pPr>
            <a:r>
              <a:rPr lang="ja-JP" altLang="ja-JP" sz="1400" kern="100" dirty="0">
                <a:effectLst/>
                <a:latin typeface="+mn-ea"/>
                <a:cs typeface="Times New Roman" panose="02020603050405020304" pitchFamily="18" charset="0"/>
              </a:rPr>
              <a:t>実施条件：１件当たり</a:t>
            </a:r>
            <a:r>
              <a:rPr lang="en-US" altLang="ja-JP" sz="1400" kern="100" dirty="0">
                <a:effectLst/>
                <a:latin typeface="+mn-ea"/>
                <a:cs typeface="Times New Roman" panose="02020603050405020304" pitchFamily="18" charset="0"/>
              </a:rPr>
              <a:t>20</a:t>
            </a:r>
            <a:r>
              <a:rPr lang="ja-JP" altLang="ja-JP" sz="1400" kern="100" dirty="0">
                <a:effectLst/>
                <a:latin typeface="+mn-ea"/>
                <a:cs typeface="Times New Roman" panose="02020603050405020304" pitchFamily="18" charset="0"/>
              </a:rPr>
              <a:t>人以上の参加であること。又は、１学年以上の取組であること。</a:t>
            </a:r>
          </a:p>
          <a:p>
            <a:pPr marL="0" indent="0" algn="l">
              <a:lnSpc>
                <a:spcPts val="1800"/>
              </a:lnSpc>
              <a:buNone/>
            </a:pPr>
            <a:endParaRPr lang="en-US" altLang="ja-JP" sz="1400" b="1" kern="100" dirty="0">
              <a:solidFill>
                <a:srgbClr val="000000"/>
              </a:solidFill>
              <a:effectLst/>
              <a:latin typeface="+mn-ea"/>
              <a:cs typeface="Times New Roman" panose="02020603050405020304" pitchFamily="18" charset="0"/>
            </a:endParaRPr>
          </a:p>
          <a:p>
            <a:pPr marL="0" indent="0" algn="l">
              <a:lnSpc>
                <a:spcPts val="1800"/>
              </a:lnSpc>
              <a:buNone/>
            </a:pPr>
            <a:r>
              <a:rPr lang="ja-JP" altLang="ja-JP" sz="1400" b="1" kern="100" dirty="0">
                <a:solidFill>
                  <a:srgbClr val="000000"/>
                </a:solidFill>
                <a:effectLst/>
                <a:latin typeface="+mn-ea"/>
                <a:cs typeface="Times New Roman" panose="02020603050405020304" pitchFamily="18" charset="0"/>
              </a:rPr>
              <a:t>○森林環境教育指導者養成事業　</a:t>
            </a:r>
            <a:endParaRPr lang="ja-JP" altLang="ja-JP" sz="1400" kern="100" dirty="0">
              <a:effectLst/>
              <a:latin typeface="+mn-ea"/>
              <a:cs typeface="Times New Roman" panose="02020603050405020304" pitchFamily="18" charset="0"/>
            </a:endParaRP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概　　要：小・中学校教員や森林ボランティア会員、保育士等を対象とした、森林環境教育を実践</a:t>
            </a:r>
            <a:endParaRPr lang="en-US" altLang="ja-JP" sz="1400" kern="100" dirty="0">
              <a:effectLst/>
              <a:latin typeface="+mn-ea"/>
              <a:cs typeface="Times New Roman" panose="02020603050405020304" pitchFamily="18" charset="0"/>
            </a:endParaRP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できる指導者を養成します。</a:t>
            </a: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実施主体：県</a:t>
            </a:r>
          </a:p>
          <a:p>
            <a:pPr marL="0" indent="0">
              <a:buNone/>
            </a:pPr>
            <a:r>
              <a:rPr kumimoji="1" lang="ja-JP" altLang="en-US" sz="1800" dirty="0">
                <a:latin typeface="+mn-ea"/>
              </a:rPr>
              <a:t>　</a:t>
            </a:r>
          </a:p>
        </p:txBody>
      </p:sp>
    </p:spTree>
    <p:extLst>
      <p:ext uri="{BB962C8B-B14F-4D97-AF65-F5344CB8AC3E}">
        <p14:creationId xmlns:p14="http://schemas.microsoft.com/office/powerpoint/2010/main" val="1978297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3CDAE2-1DC9-005E-15BA-1F83A3C4B489}"/>
              </a:ext>
            </a:extLst>
          </p:cNvPr>
          <p:cNvSpPr>
            <a:spLocks noGrp="1"/>
          </p:cNvSpPr>
          <p:nvPr>
            <p:ph type="title"/>
          </p:nvPr>
        </p:nvSpPr>
        <p:spPr/>
        <p:txBody>
          <a:bodyPr>
            <a:noAutofit/>
          </a:bodyPr>
          <a:lstStyle/>
          <a:p>
            <a:r>
              <a:rPr lang="ja-JP" altLang="ja-JP" b="1" kern="100" dirty="0">
                <a:effectLst/>
                <a:latin typeface="+mj-ea"/>
                <a:cs typeface="Times New Roman" panose="02020603050405020304" pitchFamily="18" charset="0"/>
              </a:rPr>
              <a:t>秋田県水と緑の森づくり推進事業（ソフト事業）</a:t>
            </a:r>
            <a:endParaRPr kumimoji="1" lang="ja-JP" altLang="en-US" dirty="0"/>
          </a:p>
        </p:txBody>
      </p:sp>
      <p:sp>
        <p:nvSpPr>
          <p:cNvPr id="3" name="コンテンツ プレースホルダー 2">
            <a:extLst>
              <a:ext uri="{FF2B5EF4-FFF2-40B4-BE49-F238E27FC236}">
                <a16:creationId xmlns:a16="http://schemas.microsoft.com/office/drawing/2014/main" id="{D6B75618-2719-097F-A3A4-EA1740C25EB2}"/>
              </a:ext>
            </a:extLst>
          </p:cNvPr>
          <p:cNvSpPr>
            <a:spLocks noGrp="1"/>
          </p:cNvSpPr>
          <p:nvPr>
            <p:ph idx="1"/>
          </p:nvPr>
        </p:nvSpPr>
        <p:spPr>
          <a:xfrm>
            <a:off x="838200" y="1929384"/>
            <a:ext cx="10515600" cy="4639367"/>
          </a:xfrm>
        </p:spPr>
        <p:txBody>
          <a:bodyPr>
            <a:normAutofit/>
          </a:bodyPr>
          <a:lstStyle/>
          <a:p>
            <a:pPr marL="0" indent="0">
              <a:buNone/>
            </a:pPr>
            <a:r>
              <a:rPr lang="ja-JP" altLang="ja-JP" sz="1400" b="1" kern="100" dirty="0">
                <a:solidFill>
                  <a:srgbClr val="000000"/>
                </a:solidFill>
                <a:effectLst/>
                <a:latin typeface="+mn-ea"/>
                <a:cs typeface="Times New Roman" panose="02020603050405020304" pitchFamily="18" charset="0"/>
              </a:rPr>
              <a:t>③ 普及啓発事業　</a:t>
            </a:r>
            <a:r>
              <a:rPr lang="ja-JP" altLang="en-US" sz="1400" b="1" kern="100" dirty="0">
                <a:solidFill>
                  <a:srgbClr val="000000"/>
                </a:solidFill>
                <a:effectLst/>
                <a:latin typeface="+mn-ea"/>
                <a:cs typeface="Times New Roman" panose="02020603050405020304" pitchFamily="18" charset="0"/>
              </a:rPr>
              <a:t>実施主体：県</a:t>
            </a:r>
            <a:endParaRPr lang="en-US" altLang="ja-JP" sz="1400" b="1" kern="100" dirty="0">
              <a:solidFill>
                <a:srgbClr val="000000"/>
              </a:solidFill>
              <a:effectLst/>
              <a:latin typeface="+mn-ea"/>
              <a:cs typeface="Times New Roman" panose="02020603050405020304" pitchFamily="18" charset="0"/>
            </a:endParaRPr>
          </a:p>
          <a:p>
            <a:pPr marL="0" indent="0" algn="l">
              <a:lnSpc>
                <a:spcPts val="2000"/>
              </a:lnSpc>
              <a:buNone/>
            </a:pPr>
            <a:r>
              <a:rPr lang="ja-JP" altLang="ja-JP" sz="1400" b="1" kern="100" dirty="0">
                <a:solidFill>
                  <a:srgbClr val="000000"/>
                </a:solidFill>
                <a:effectLst/>
                <a:latin typeface="+mn-ea"/>
                <a:cs typeface="Times New Roman" panose="02020603050405020304" pitchFamily="18" charset="0"/>
              </a:rPr>
              <a:t>○普及啓発活動　　　　　　　　　　　</a:t>
            </a:r>
            <a:endParaRPr lang="ja-JP" altLang="ja-JP" sz="1400" kern="100" dirty="0">
              <a:effectLst/>
              <a:latin typeface="+mn-ea"/>
              <a:cs typeface="Times New Roman" panose="02020603050405020304" pitchFamily="18" charset="0"/>
            </a:endParaRP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概　　要：県民の森林・林業に対する理解を深めるため、「水と緑の森林祭」の開催、「水と緑の</a:t>
            </a:r>
            <a:endParaRPr lang="en-US" altLang="ja-JP" sz="1400" kern="100" dirty="0">
              <a:effectLst/>
              <a:latin typeface="+mn-ea"/>
              <a:cs typeface="Times New Roman" panose="02020603050405020304" pitchFamily="18" charset="0"/>
            </a:endParaRP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森づくり税ホームページ」の運営など、普及啓発活動を実施します。</a:t>
            </a:r>
          </a:p>
          <a:p>
            <a:pPr marL="0" indent="0" algn="l">
              <a:lnSpc>
                <a:spcPts val="1200"/>
              </a:lnSpc>
              <a:buNone/>
            </a:pPr>
            <a:r>
              <a:rPr lang="ja-JP" altLang="ja-JP" sz="1400" b="1" kern="100" dirty="0">
                <a:solidFill>
                  <a:srgbClr val="000000"/>
                </a:solidFill>
                <a:effectLst/>
                <a:latin typeface="+mn-ea"/>
                <a:cs typeface="Times New Roman" panose="02020603050405020304" pitchFamily="18" charset="0"/>
              </a:rPr>
              <a:t>○あきた森づくり活動サポートセンターの運営</a:t>
            </a:r>
            <a:endParaRPr lang="en-US" altLang="ja-JP" sz="1400" b="1" kern="100" dirty="0">
              <a:solidFill>
                <a:srgbClr val="000000"/>
              </a:solidFill>
              <a:effectLst/>
              <a:latin typeface="+mn-ea"/>
              <a:cs typeface="Times New Roman" panose="02020603050405020304" pitchFamily="18" charset="0"/>
            </a:endParaRP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概　　要：県民による森林ボランティア活動を推進するため、県民のボランティア活動の取組をサポートするワンストップ窓口</a:t>
            </a:r>
            <a:endParaRPr lang="en-US" altLang="ja-JP" sz="1400" kern="100" dirty="0">
              <a:effectLst/>
              <a:latin typeface="+mn-ea"/>
              <a:cs typeface="Times New Roman" panose="02020603050405020304" pitchFamily="18" charset="0"/>
            </a:endParaRP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「あきた森づくり活動サポートセンター」を運営します。</a:t>
            </a: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内　　容：事業に関する情報の提供、森林ボランティアの育成研修・報告会、森づくり活動の指導者派遣　等</a:t>
            </a:r>
          </a:p>
          <a:p>
            <a:pPr marL="0" indent="0" algn="l">
              <a:lnSpc>
                <a:spcPts val="2000"/>
              </a:lnSpc>
              <a:buNone/>
            </a:pPr>
            <a:r>
              <a:rPr lang="ja-JP" altLang="ja-JP" sz="1400" b="1" kern="100" dirty="0">
                <a:solidFill>
                  <a:srgbClr val="000000"/>
                </a:solidFill>
                <a:effectLst/>
                <a:latin typeface="+mn-ea"/>
                <a:cs typeface="Times New Roman" panose="02020603050405020304" pitchFamily="18" charset="0"/>
              </a:rPr>
              <a:t>○秋田県水と緑の森づくり基金運営委員会</a:t>
            </a:r>
            <a:endParaRPr lang="ja-JP" altLang="ja-JP" sz="1400" kern="100" dirty="0">
              <a:effectLst/>
              <a:latin typeface="+mn-ea"/>
              <a:cs typeface="Times New Roman" panose="02020603050405020304" pitchFamily="18" charset="0"/>
            </a:endParaRP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概　　要：森づくり税の使途等に県民の意見を反映させるため、民間委員で構成する「秋田県水と緑の森づくり基金運営委員</a:t>
            </a:r>
            <a:endParaRPr lang="en-US" altLang="ja-JP" sz="1400" kern="100" dirty="0">
              <a:effectLst/>
              <a:latin typeface="+mn-ea"/>
              <a:cs typeface="Times New Roman" panose="02020603050405020304" pitchFamily="18" charset="0"/>
            </a:endParaRP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会」を設置し、森づくり税の使途などについて調査・審議を行います。</a:t>
            </a:r>
            <a:endParaRPr lang="en-US" altLang="ja-JP" sz="1400" kern="100" dirty="0">
              <a:effectLst/>
              <a:latin typeface="+mn-ea"/>
              <a:cs typeface="Times New Roman" panose="02020603050405020304" pitchFamily="18" charset="0"/>
            </a:endParaRPr>
          </a:p>
          <a:p>
            <a:pPr marL="0" indent="0" algn="l">
              <a:lnSpc>
                <a:spcPts val="2000"/>
              </a:lnSpc>
              <a:buNone/>
            </a:pPr>
            <a:r>
              <a:rPr lang="ja-JP" altLang="ja-JP" sz="1400" b="1" kern="100" dirty="0">
                <a:solidFill>
                  <a:srgbClr val="000000"/>
                </a:solidFill>
                <a:effectLst/>
                <a:latin typeface="+mn-ea"/>
                <a:cs typeface="Times New Roman" panose="02020603050405020304" pitchFamily="18" charset="0"/>
              </a:rPr>
              <a:t>○森林環境保全に関する試験研究　　　</a:t>
            </a:r>
            <a:endParaRPr lang="ja-JP" altLang="ja-JP" sz="1400" kern="100" dirty="0">
              <a:effectLst/>
              <a:latin typeface="+mn-ea"/>
              <a:cs typeface="Times New Roman" panose="02020603050405020304" pitchFamily="18" charset="0"/>
            </a:endParaRP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概　　要：森林環境保全に関する調査や、事業を効果的に実施するための調査・検証等を行います。</a:t>
            </a:r>
          </a:p>
          <a:p>
            <a:pPr marL="0" indent="0" algn="l">
              <a:lnSpc>
                <a:spcPts val="1200"/>
              </a:lnSpc>
              <a:buNone/>
            </a:pPr>
            <a:endParaRPr lang="ja-JP" altLang="ja-JP" sz="1400" kern="100" dirty="0">
              <a:effectLst/>
              <a:latin typeface="+mn-ea"/>
              <a:cs typeface="Times New Roman" panose="02020603050405020304" pitchFamily="18" charset="0"/>
            </a:endParaRPr>
          </a:p>
          <a:p>
            <a:pPr marL="0" indent="0">
              <a:buNone/>
            </a:pPr>
            <a:endParaRPr lang="ja-JP" altLang="ja-JP" sz="1400" kern="100" dirty="0">
              <a:effectLst/>
              <a:latin typeface="+mn-ea"/>
              <a:cs typeface="Times New Roman" panose="02020603050405020304" pitchFamily="18" charset="0"/>
            </a:endParaRPr>
          </a:p>
          <a:p>
            <a:pPr marL="0" indent="0">
              <a:buNone/>
            </a:pPr>
            <a:endParaRPr kumimoji="1" lang="ja-JP" altLang="en-US" sz="1400" dirty="0">
              <a:latin typeface="+mn-ea"/>
            </a:endParaRPr>
          </a:p>
        </p:txBody>
      </p:sp>
      <p:pic>
        <p:nvPicPr>
          <p:cNvPr id="4" name="図 3">
            <a:extLst>
              <a:ext uri="{FF2B5EF4-FFF2-40B4-BE49-F238E27FC236}">
                <a16:creationId xmlns:a16="http://schemas.microsoft.com/office/drawing/2014/main" id="{F8ED1049-C89E-8A36-6F80-F0CCAA20AC81}"/>
              </a:ext>
            </a:extLst>
          </p:cNvPr>
          <p:cNvPicPr/>
          <p:nvPr/>
        </p:nvPicPr>
        <p:blipFill>
          <a:blip r:embed="rId2"/>
          <a:stretch>
            <a:fillRect/>
          </a:stretch>
        </p:blipFill>
        <p:spPr>
          <a:xfrm>
            <a:off x="9992021" y="5167475"/>
            <a:ext cx="1415415" cy="864235"/>
          </a:xfrm>
          <a:prstGeom prst="rect">
            <a:avLst/>
          </a:prstGeom>
          <a:noFill/>
          <a:ln>
            <a:noFill/>
          </a:ln>
        </p:spPr>
      </p:pic>
      <p:pic>
        <p:nvPicPr>
          <p:cNvPr id="6" name="図 5">
            <a:extLst>
              <a:ext uri="{FF2B5EF4-FFF2-40B4-BE49-F238E27FC236}">
                <a16:creationId xmlns:a16="http://schemas.microsoft.com/office/drawing/2014/main" id="{1113253F-CCCE-4185-1A23-CF6C23426782}"/>
              </a:ext>
            </a:extLst>
          </p:cNvPr>
          <p:cNvPicPr/>
          <p:nvPr/>
        </p:nvPicPr>
        <p:blipFill>
          <a:blip r:embed="rId3"/>
          <a:stretch>
            <a:fillRect/>
          </a:stretch>
        </p:blipFill>
        <p:spPr>
          <a:xfrm>
            <a:off x="10094087" y="3758580"/>
            <a:ext cx="1315720" cy="871855"/>
          </a:xfrm>
          <a:prstGeom prst="rect">
            <a:avLst/>
          </a:prstGeom>
          <a:noFill/>
          <a:ln>
            <a:noFill/>
          </a:ln>
        </p:spPr>
      </p:pic>
      <p:pic>
        <p:nvPicPr>
          <p:cNvPr id="8" name="図 7" descr="人, 立つ, フロント, 持つ が含まれている画像&#10;&#10;AI によって生成されたコンテンツは間違っている可能性があります。">
            <a:extLst>
              <a:ext uri="{FF2B5EF4-FFF2-40B4-BE49-F238E27FC236}">
                <a16:creationId xmlns:a16="http://schemas.microsoft.com/office/drawing/2014/main" id="{0DDF9627-30F8-A375-3801-A27401C5F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2021" y="2228605"/>
            <a:ext cx="1323912" cy="992934"/>
          </a:xfrm>
          <a:prstGeom prst="rect">
            <a:avLst/>
          </a:prstGeom>
        </p:spPr>
      </p:pic>
    </p:spTree>
    <p:extLst>
      <p:ext uri="{BB962C8B-B14F-4D97-AF65-F5344CB8AC3E}">
        <p14:creationId xmlns:p14="http://schemas.microsoft.com/office/powerpoint/2010/main" val="1584654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1F4D15-A5C8-FCB4-ABCB-4CCF164B6BB9}"/>
              </a:ext>
            </a:extLst>
          </p:cNvPr>
          <p:cNvSpPr>
            <a:spLocks noGrp="1"/>
          </p:cNvSpPr>
          <p:nvPr>
            <p:ph type="title"/>
          </p:nvPr>
        </p:nvSpPr>
        <p:spPr/>
        <p:txBody>
          <a:bodyPr>
            <a:noAutofit/>
          </a:bodyPr>
          <a:lstStyle/>
          <a:p>
            <a:r>
              <a:rPr kumimoji="1" lang="ja-JP" altLang="en-US" dirty="0"/>
              <a:t>秋田県の森林ボランティアの支援等について</a:t>
            </a:r>
          </a:p>
        </p:txBody>
      </p:sp>
      <p:sp>
        <p:nvSpPr>
          <p:cNvPr id="3" name="コンテンツ プレースホルダー 2">
            <a:extLst>
              <a:ext uri="{FF2B5EF4-FFF2-40B4-BE49-F238E27FC236}">
                <a16:creationId xmlns:a16="http://schemas.microsoft.com/office/drawing/2014/main" id="{12919CE0-9A38-42DB-A53F-0A7675DB5183}"/>
              </a:ext>
            </a:extLst>
          </p:cNvPr>
          <p:cNvSpPr>
            <a:spLocks noGrp="1"/>
          </p:cNvSpPr>
          <p:nvPr>
            <p:ph idx="1"/>
          </p:nvPr>
        </p:nvSpPr>
        <p:spPr>
          <a:xfrm>
            <a:off x="1451579" y="1981635"/>
            <a:ext cx="4848497" cy="1170867"/>
          </a:xfrm>
        </p:spPr>
        <p:txBody>
          <a:bodyPr>
            <a:normAutofit/>
          </a:bodyPr>
          <a:lstStyle/>
          <a:p>
            <a:pPr marL="0" indent="0">
              <a:buNone/>
            </a:pPr>
            <a:r>
              <a:rPr kumimoji="1" lang="ja-JP" altLang="en-US" sz="1400" dirty="0">
                <a:latin typeface="+mn-ea"/>
              </a:rPr>
              <a:t>別添資料（資料２参照）</a:t>
            </a:r>
            <a:endParaRPr kumimoji="1" lang="en-US" altLang="ja-JP" sz="1800" dirty="0">
              <a:latin typeface="+mn-ea"/>
            </a:endParaRPr>
          </a:p>
        </p:txBody>
      </p:sp>
    </p:spTree>
    <p:extLst>
      <p:ext uri="{BB962C8B-B14F-4D97-AF65-F5344CB8AC3E}">
        <p14:creationId xmlns:p14="http://schemas.microsoft.com/office/powerpoint/2010/main" val="824279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8BAE16-DB61-BD53-C776-6F08A3FB9700}"/>
              </a:ext>
            </a:extLst>
          </p:cNvPr>
          <p:cNvSpPr>
            <a:spLocks noGrp="1"/>
          </p:cNvSpPr>
          <p:nvPr>
            <p:ph type="title"/>
          </p:nvPr>
        </p:nvSpPr>
        <p:spPr/>
        <p:txBody>
          <a:bodyPr>
            <a:normAutofit fontScale="90000"/>
          </a:bodyPr>
          <a:lstStyle/>
          <a:p>
            <a:r>
              <a:rPr kumimoji="1" lang="ja-JP" altLang="en-US" sz="3600" dirty="0"/>
              <a:t>令和７年度森林ボランティア活動支援事業一覧表　</a:t>
            </a:r>
          </a:p>
        </p:txBody>
      </p:sp>
      <p:sp>
        <p:nvSpPr>
          <p:cNvPr id="3" name="コンテンツ プレースホルダー 2">
            <a:extLst>
              <a:ext uri="{FF2B5EF4-FFF2-40B4-BE49-F238E27FC236}">
                <a16:creationId xmlns:a16="http://schemas.microsoft.com/office/drawing/2014/main" id="{A1B93F0A-8D4C-8851-7394-EAC9B03C4B8D}"/>
              </a:ext>
            </a:extLst>
          </p:cNvPr>
          <p:cNvSpPr>
            <a:spLocks noGrp="1"/>
          </p:cNvSpPr>
          <p:nvPr>
            <p:ph idx="1"/>
          </p:nvPr>
        </p:nvSpPr>
        <p:spPr>
          <a:xfrm>
            <a:off x="838200" y="1929384"/>
            <a:ext cx="10515600" cy="4124097"/>
          </a:xfrm>
        </p:spPr>
        <p:txBody>
          <a:bodyPr>
            <a:normAutofit/>
          </a:bodyPr>
          <a:lstStyle/>
          <a:p>
            <a:pPr marL="0" indent="0">
              <a:buNone/>
            </a:pPr>
            <a:r>
              <a:rPr kumimoji="1" lang="ja-JP" altLang="en-US" sz="2200" dirty="0"/>
              <a:t>　　</a:t>
            </a:r>
            <a:r>
              <a:rPr kumimoji="1" lang="ja-JP" altLang="en-US" sz="1400" dirty="0"/>
              <a:t>別添資料（資料３参照）</a:t>
            </a:r>
          </a:p>
        </p:txBody>
      </p:sp>
    </p:spTree>
    <p:extLst>
      <p:ext uri="{BB962C8B-B14F-4D97-AF65-F5344CB8AC3E}">
        <p14:creationId xmlns:p14="http://schemas.microsoft.com/office/powerpoint/2010/main" val="2448924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B4A5C0-93BE-E8A7-442A-74E280299818}"/>
              </a:ext>
            </a:extLst>
          </p:cNvPr>
          <p:cNvSpPr>
            <a:spLocks noGrp="1"/>
          </p:cNvSpPr>
          <p:nvPr>
            <p:ph type="title"/>
          </p:nvPr>
        </p:nvSpPr>
        <p:spPr/>
        <p:txBody>
          <a:bodyPr>
            <a:normAutofit/>
          </a:bodyPr>
          <a:lstStyle/>
          <a:p>
            <a:r>
              <a:rPr kumimoji="1" lang="ja-JP" altLang="en-US" b="1" dirty="0"/>
              <a:t>説明の概要</a:t>
            </a:r>
          </a:p>
        </p:txBody>
      </p:sp>
      <p:sp>
        <p:nvSpPr>
          <p:cNvPr id="3" name="コンテンツ プレースホルダー 2">
            <a:extLst>
              <a:ext uri="{FF2B5EF4-FFF2-40B4-BE49-F238E27FC236}">
                <a16:creationId xmlns:a16="http://schemas.microsoft.com/office/drawing/2014/main" id="{732FA64F-96A2-4BB0-04EC-055EC577C473}"/>
              </a:ext>
            </a:extLst>
          </p:cNvPr>
          <p:cNvSpPr>
            <a:spLocks noGrp="1"/>
          </p:cNvSpPr>
          <p:nvPr>
            <p:ph idx="1"/>
          </p:nvPr>
        </p:nvSpPr>
        <p:spPr>
          <a:xfrm>
            <a:off x="1451578" y="1957376"/>
            <a:ext cx="9603275" cy="3976894"/>
          </a:xfrm>
        </p:spPr>
        <p:txBody>
          <a:bodyPr>
            <a:normAutofit lnSpcReduction="10000"/>
          </a:bodyPr>
          <a:lstStyle/>
          <a:p>
            <a:pPr marL="0" indent="0">
              <a:buNone/>
            </a:pPr>
            <a:r>
              <a:rPr kumimoji="1" lang="ja-JP" altLang="en-US" sz="2200" dirty="0">
                <a:latin typeface="+mn-ea"/>
              </a:rPr>
              <a:t>１．秋田県水と緑の森づくり税事業について</a:t>
            </a:r>
            <a:endParaRPr kumimoji="1" lang="en-US" altLang="ja-JP" sz="2200" dirty="0">
              <a:latin typeface="+mn-ea"/>
            </a:endParaRPr>
          </a:p>
          <a:p>
            <a:pPr marL="0" indent="0">
              <a:buNone/>
            </a:pPr>
            <a:r>
              <a:rPr kumimoji="1" lang="ja-JP" altLang="en-US" sz="2200" dirty="0">
                <a:latin typeface="+mn-ea"/>
              </a:rPr>
              <a:t>　　（資料１）</a:t>
            </a:r>
            <a:endParaRPr kumimoji="1" lang="en-US" altLang="ja-JP" sz="2200" dirty="0">
              <a:latin typeface="+mn-ea"/>
            </a:endParaRPr>
          </a:p>
          <a:p>
            <a:pPr marL="0" indent="0">
              <a:buNone/>
            </a:pPr>
            <a:endParaRPr kumimoji="1" lang="en-US" altLang="ja-JP" sz="2200" dirty="0">
              <a:latin typeface="+mn-ea"/>
            </a:endParaRPr>
          </a:p>
          <a:p>
            <a:pPr marL="0" indent="0">
              <a:buNone/>
            </a:pPr>
            <a:r>
              <a:rPr kumimoji="1" lang="ja-JP" altLang="en-US" sz="2200" dirty="0">
                <a:latin typeface="+mn-ea"/>
              </a:rPr>
              <a:t>２．秋田県の森林ボランティアの支援等について</a:t>
            </a:r>
            <a:endParaRPr kumimoji="1" lang="en-US" altLang="ja-JP" sz="2200" dirty="0">
              <a:latin typeface="+mn-ea"/>
            </a:endParaRPr>
          </a:p>
          <a:p>
            <a:pPr marL="0" indent="0">
              <a:buNone/>
            </a:pPr>
            <a:r>
              <a:rPr kumimoji="1" lang="ja-JP" altLang="en-US" sz="2200" dirty="0">
                <a:latin typeface="+mn-ea"/>
              </a:rPr>
              <a:t>　　（資料２）</a:t>
            </a:r>
            <a:endParaRPr kumimoji="1" lang="en-US" altLang="ja-JP" sz="2200" dirty="0">
              <a:latin typeface="+mn-ea"/>
            </a:endParaRPr>
          </a:p>
          <a:p>
            <a:pPr marL="0" indent="0">
              <a:buNone/>
            </a:pPr>
            <a:endParaRPr kumimoji="1" lang="en-US" altLang="ja-JP" sz="2200" dirty="0">
              <a:latin typeface="+mn-ea"/>
            </a:endParaRPr>
          </a:p>
          <a:p>
            <a:pPr marL="0" indent="0">
              <a:buNone/>
            </a:pPr>
            <a:r>
              <a:rPr kumimoji="1" lang="ja-JP" altLang="en-US" sz="2200" dirty="0">
                <a:latin typeface="+mn-ea"/>
              </a:rPr>
              <a:t>３．令和７年度森林ボランティア活動支援事業一覧</a:t>
            </a:r>
            <a:endParaRPr kumimoji="1" lang="en-US" altLang="ja-JP" sz="2200" dirty="0">
              <a:latin typeface="+mn-ea"/>
            </a:endParaRPr>
          </a:p>
          <a:p>
            <a:pPr marL="0" indent="0">
              <a:buNone/>
            </a:pPr>
            <a:r>
              <a:rPr kumimoji="1" lang="ja-JP" altLang="en-US" sz="2200" dirty="0">
                <a:latin typeface="+mn-ea"/>
              </a:rPr>
              <a:t>　　（資料３）</a:t>
            </a:r>
          </a:p>
        </p:txBody>
      </p:sp>
    </p:spTree>
    <p:extLst>
      <p:ext uri="{BB962C8B-B14F-4D97-AF65-F5344CB8AC3E}">
        <p14:creationId xmlns:p14="http://schemas.microsoft.com/office/powerpoint/2010/main" val="413424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8466EB-1DF0-0FF4-F738-4C459FEE72B7}"/>
              </a:ext>
            </a:extLst>
          </p:cNvPr>
          <p:cNvSpPr>
            <a:spLocks noGrp="1"/>
          </p:cNvSpPr>
          <p:nvPr>
            <p:ph type="title"/>
          </p:nvPr>
        </p:nvSpPr>
        <p:spPr/>
        <p:txBody>
          <a:bodyPr>
            <a:normAutofit/>
          </a:bodyPr>
          <a:lstStyle/>
          <a:p>
            <a:r>
              <a:rPr kumimoji="1" lang="ja-JP" altLang="en-US" b="1" dirty="0"/>
              <a:t>秋田県水と緑の森づくり税事業</a:t>
            </a:r>
            <a:br>
              <a:rPr kumimoji="1" lang="en-US" altLang="ja-JP" b="1" dirty="0"/>
            </a:br>
            <a:r>
              <a:rPr kumimoji="1" lang="en-US" altLang="ja-JP" b="1" dirty="0"/>
              <a:t>【</a:t>
            </a:r>
            <a:r>
              <a:rPr kumimoji="1" lang="ja-JP" altLang="en-US" b="1" dirty="0"/>
              <a:t>第４期５箇年計画（令和５年度～９年度）</a:t>
            </a:r>
            <a:r>
              <a:rPr kumimoji="1" lang="en-US" altLang="ja-JP" b="1" dirty="0"/>
              <a:t>】</a:t>
            </a:r>
            <a:endParaRPr kumimoji="1" lang="ja-JP" altLang="en-US" b="1" dirty="0"/>
          </a:p>
        </p:txBody>
      </p:sp>
      <p:sp>
        <p:nvSpPr>
          <p:cNvPr id="3" name="コンテンツ プレースホルダー 2">
            <a:extLst>
              <a:ext uri="{FF2B5EF4-FFF2-40B4-BE49-F238E27FC236}">
                <a16:creationId xmlns:a16="http://schemas.microsoft.com/office/drawing/2014/main" id="{62887ABC-2032-42BC-A848-ECA698552F66}"/>
              </a:ext>
            </a:extLst>
          </p:cNvPr>
          <p:cNvSpPr>
            <a:spLocks noGrp="1"/>
          </p:cNvSpPr>
          <p:nvPr>
            <p:ph idx="1"/>
          </p:nvPr>
        </p:nvSpPr>
        <p:spPr>
          <a:xfrm>
            <a:off x="838200" y="1929384"/>
            <a:ext cx="10515600" cy="4251960"/>
          </a:xfrm>
        </p:spPr>
        <p:txBody>
          <a:bodyPr anchor="ctr" anchorCtr="0">
            <a:normAutofit lnSpcReduction="10000"/>
          </a:bodyPr>
          <a:lstStyle/>
          <a:p>
            <a:pPr marL="0" indent="0">
              <a:buNone/>
              <a:tabLst>
                <a:tab pos="1581150" algn="l"/>
              </a:tabLst>
            </a:pPr>
            <a:r>
              <a:rPr lang="ja-JP" altLang="en-US" sz="2200" kern="100" dirty="0">
                <a:effectLst/>
                <a:latin typeface="+mn-ea"/>
                <a:cs typeface="Times New Roman" panose="02020603050405020304" pitchFamily="18" charset="0"/>
              </a:rPr>
              <a:t>　</a:t>
            </a:r>
            <a:endParaRPr lang="en-US" altLang="ja-JP" sz="2200" kern="100" dirty="0">
              <a:effectLst/>
              <a:latin typeface="+mn-ea"/>
              <a:cs typeface="Times New Roman" panose="02020603050405020304" pitchFamily="18" charset="0"/>
            </a:endParaRPr>
          </a:p>
          <a:p>
            <a:pPr marL="0" indent="0">
              <a:buNone/>
              <a:tabLst>
                <a:tab pos="1581150" algn="l"/>
              </a:tabLst>
            </a:pPr>
            <a:r>
              <a:rPr lang="ja-JP" altLang="en-US" sz="2200" kern="100" dirty="0">
                <a:effectLst/>
                <a:latin typeface="+mn-ea"/>
                <a:cs typeface="Times New Roman" panose="02020603050405020304" pitchFamily="18" charset="0"/>
              </a:rPr>
              <a:t>　</a:t>
            </a:r>
            <a:r>
              <a:rPr lang="ja-JP" altLang="ja-JP" sz="2200" kern="100" dirty="0">
                <a:effectLst/>
                <a:latin typeface="+mn-ea"/>
                <a:cs typeface="Times New Roman" panose="02020603050405020304" pitchFamily="18" charset="0"/>
              </a:rPr>
              <a:t>県では、豊かな水と緑を県民との協働で保全・創造し、次の世代に引き継いでいくことを目的とし、平成</a:t>
            </a:r>
            <a:r>
              <a:rPr lang="en-US" altLang="ja-JP" sz="2200" kern="100" dirty="0">
                <a:effectLst/>
                <a:latin typeface="+mn-ea"/>
                <a:cs typeface="Times New Roman" panose="02020603050405020304" pitchFamily="18" charset="0"/>
              </a:rPr>
              <a:t>15</a:t>
            </a:r>
            <a:r>
              <a:rPr lang="ja-JP" altLang="ja-JP" sz="2200" kern="100" dirty="0">
                <a:effectLst/>
                <a:latin typeface="+mn-ea"/>
                <a:cs typeface="Times New Roman" panose="02020603050405020304" pitchFamily="18" charset="0"/>
              </a:rPr>
              <a:t>年４月に「秋田県ふるさとの森と川と海の保全及び創造に関する条例（愛称：水と緑の条例）」を施行しました。</a:t>
            </a:r>
          </a:p>
          <a:p>
            <a:pPr marL="0" indent="0">
              <a:buNone/>
            </a:pPr>
            <a:r>
              <a:rPr lang="ja-JP" altLang="en-US" sz="2200" kern="100" dirty="0">
                <a:effectLst/>
                <a:latin typeface="+mn-ea"/>
                <a:cs typeface="Times New Roman" panose="02020603050405020304" pitchFamily="18" charset="0"/>
              </a:rPr>
              <a:t>　</a:t>
            </a:r>
            <a:r>
              <a:rPr lang="ja-JP" altLang="ja-JP" sz="2200" kern="100" dirty="0">
                <a:effectLst/>
                <a:latin typeface="+mn-ea"/>
                <a:cs typeface="Times New Roman" panose="02020603050405020304" pitchFamily="18" charset="0"/>
              </a:rPr>
              <a:t>この実現のためには、これまでの森林所有者や林業関係者による森づくりに加え、環境や公益性を重視した森づくりを推進する必要があります。</a:t>
            </a:r>
          </a:p>
          <a:p>
            <a:pPr marL="0" indent="0">
              <a:buNone/>
            </a:pPr>
            <a:r>
              <a:rPr lang="ja-JP" altLang="en-US" sz="2200" kern="100" dirty="0">
                <a:effectLst/>
                <a:latin typeface="+mn-ea"/>
                <a:cs typeface="Times New Roman" panose="02020603050405020304" pitchFamily="18" charset="0"/>
              </a:rPr>
              <a:t>　</a:t>
            </a:r>
            <a:r>
              <a:rPr lang="ja-JP" altLang="ja-JP" sz="2200" kern="100" dirty="0">
                <a:effectLst/>
                <a:latin typeface="+mn-ea"/>
                <a:cs typeface="Times New Roman" panose="02020603050405020304" pitchFamily="18" charset="0"/>
              </a:rPr>
              <a:t>このため、ふるさと秋田の森林は、その恩恵を受けている県民全体で支えるという視点に立ち、平成</a:t>
            </a:r>
            <a:r>
              <a:rPr lang="en-US" altLang="ja-JP" sz="2200" kern="100" dirty="0">
                <a:effectLst/>
                <a:latin typeface="+mn-ea"/>
                <a:cs typeface="Times New Roman" panose="02020603050405020304" pitchFamily="18" charset="0"/>
              </a:rPr>
              <a:t>20</a:t>
            </a:r>
            <a:r>
              <a:rPr lang="ja-JP" altLang="ja-JP" sz="2200" kern="100" dirty="0">
                <a:effectLst/>
                <a:latin typeface="+mn-ea"/>
                <a:cs typeface="Times New Roman" panose="02020603050405020304" pitchFamily="18" charset="0"/>
              </a:rPr>
              <a:t>年度から「秋田県水と緑の森づくり税」を創設し、「森林環境や公益性を重視した森づくり」や、「県民参加の森づくり」を実施しています。</a:t>
            </a:r>
          </a:p>
          <a:p>
            <a:pPr marL="0" indent="0">
              <a:buNone/>
              <a:tabLst>
                <a:tab pos="1581150" algn="l"/>
              </a:tabLst>
            </a:pPr>
            <a:endParaRPr lang="ja-JP" altLang="ja-JP" sz="2200" kern="100" dirty="0">
              <a:effectLst/>
              <a:latin typeface="+mn-ea"/>
              <a:cs typeface="Times New Roman" panose="02020603050405020304" pitchFamily="18" charset="0"/>
            </a:endParaRPr>
          </a:p>
          <a:p>
            <a:pPr marL="0" indent="0">
              <a:buNone/>
            </a:pPr>
            <a:endParaRPr kumimoji="1" lang="ja-JP" altLang="en-US" sz="2200" dirty="0">
              <a:latin typeface="+mn-ea"/>
            </a:endParaRPr>
          </a:p>
        </p:txBody>
      </p:sp>
      <p:sp>
        <p:nvSpPr>
          <p:cNvPr id="4" name="テキスト ボックス 3">
            <a:extLst>
              <a:ext uri="{FF2B5EF4-FFF2-40B4-BE49-F238E27FC236}">
                <a16:creationId xmlns:a16="http://schemas.microsoft.com/office/drawing/2014/main" id="{21238682-FF4A-75A3-740D-1C93E6CCC19A}"/>
              </a:ext>
            </a:extLst>
          </p:cNvPr>
          <p:cNvSpPr txBox="1"/>
          <p:nvPr/>
        </p:nvSpPr>
        <p:spPr>
          <a:xfrm>
            <a:off x="10424160" y="435187"/>
            <a:ext cx="1062445" cy="369332"/>
          </a:xfrm>
          <a:prstGeom prst="rect">
            <a:avLst/>
          </a:prstGeom>
          <a:noFill/>
          <a:ln>
            <a:solidFill>
              <a:schemeClr val="tx1"/>
            </a:solidFill>
          </a:ln>
        </p:spPr>
        <p:txBody>
          <a:bodyPr wrap="square" rtlCol="0">
            <a:spAutoFit/>
          </a:bodyPr>
          <a:lstStyle/>
          <a:p>
            <a:pPr algn="ctr"/>
            <a:r>
              <a:rPr kumimoji="1" lang="ja-JP" altLang="en-US" dirty="0"/>
              <a:t>資料１</a:t>
            </a:r>
          </a:p>
        </p:txBody>
      </p:sp>
    </p:spTree>
    <p:extLst>
      <p:ext uri="{BB962C8B-B14F-4D97-AF65-F5344CB8AC3E}">
        <p14:creationId xmlns:p14="http://schemas.microsoft.com/office/powerpoint/2010/main" val="4182649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DE9556-5AA5-5F38-505F-3D2D6C259769}"/>
              </a:ext>
            </a:extLst>
          </p:cNvPr>
          <p:cNvSpPr>
            <a:spLocks noGrp="1"/>
          </p:cNvSpPr>
          <p:nvPr>
            <p:ph type="title"/>
          </p:nvPr>
        </p:nvSpPr>
        <p:spPr/>
        <p:txBody>
          <a:bodyPr>
            <a:normAutofit/>
          </a:bodyPr>
          <a:lstStyle/>
          <a:p>
            <a:r>
              <a:rPr lang="ja-JP" altLang="ja-JP" b="1" kern="100" dirty="0">
                <a:effectLst/>
                <a:latin typeface="+mj-ea"/>
                <a:cs typeface="Times New Roman" panose="02020603050405020304" pitchFamily="18" charset="0"/>
              </a:rPr>
              <a:t>森づくり税の概要</a:t>
            </a:r>
            <a:endParaRPr kumimoji="1" lang="ja-JP" altLang="en-US" b="1" dirty="0">
              <a:latin typeface="+mj-ea"/>
            </a:endParaRPr>
          </a:p>
        </p:txBody>
      </p:sp>
      <p:sp>
        <p:nvSpPr>
          <p:cNvPr id="3" name="コンテンツ プレースホルダー 2">
            <a:extLst>
              <a:ext uri="{FF2B5EF4-FFF2-40B4-BE49-F238E27FC236}">
                <a16:creationId xmlns:a16="http://schemas.microsoft.com/office/drawing/2014/main" id="{658DA65A-6E56-7B09-21B5-DF1E9FC9868F}"/>
              </a:ext>
            </a:extLst>
          </p:cNvPr>
          <p:cNvSpPr>
            <a:spLocks noGrp="1"/>
          </p:cNvSpPr>
          <p:nvPr>
            <p:ph idx="1"/>
          </p:nvPr>
        </p:nvSpPr>
        <p:spPr>
          <a:xfrm>
            <a:off x="1451579" y="1853754"/>
            <a:ext cx="9677975" cy="4080515"/>
          </a:xfrm>
        </p:spPr>
        <p:txBody>
          <a:bodyPr>
            <a:noAutofit/>
          </a:bodyPr>
          <a:lstStyle/>
          <a:p>
            <a:pPr marL="0" indent="0">
              <a:buNone/>
            </a:pPr>
            <a:r>
              <a:rPr lang="ja-JP" altLang="ja-JP" sz="1200" b="1" kern="100" dirty="0">
                <a:effectLst/>
                <a:latin typeface="+mn-ea"/>
                <a:cs typeface="Times New Roman" panose="02020603050405020304" pitchFamily="18" charset="0"/>
              </a:rPr>
              <a:t>◇課税対象者 ：</a:t>
            </a:r>
            <a:r>
              <a:rPr lang="ja-JP" altLang="ja-JP" sz="1200" kern="100" dirty="0">
                <a:effectLst/>
                <a:latin typeface="+mn-ea"/>
                <a:cs typeface="Times New Roman" panose="02020603050405020304" pitchFamily="18" charset="0"/>
              </a:rPr>
              <a:t>個人：（その年の１月１日現在で）県内に住所がある方、県内に家屋敷等を持っている方</a:t>
            </a:r>
          </a:p>
          <a:p>
            <a:pPr marL="0" indent="0">
              <a:buNone/>
            </a:pPr>
            <a:r>
              <a:rPr lang="ja-JP" altLang="en-US" sz="1200" kern="100" dirty="0">
                <a:effectLst/>
                <a:latin typeface="+mn-ea"/>
                <a:cs typeface="Times New Roman" panose="02020603050405020304" pitchFamily="18" charset="0"/>
              </a:rPr>
              <a:t>　　　　　　　 </a:t>
            </a:r>
            <a:r>
              <a:rPr lang="ja-JP" altLang="ja-JP" sz="1200" kern="100" dirty="0">
                <a:effectLst/>
                <a:latin typeface="+mn-ea"/>
                <a:cs typeface="Times New Roman" panose="02020603050405020304" pitchFamily="18" charset="0"/>
              </a:rPr>
              <a:t>法人：県内に事務所、事業所などがある法人等</a:t>
            </a:r>
          </a:p>
          <a:p>
            <a:pPr marL="0" indent="0">
              <a:buNone/>
            </a:pPr>
            <a:endParaRPr lang="en-US" altLang="ja-JP" sz="1200" b="1" kern="0" dirty="0">
              <a:effectLst/>
              <a:latin typeface="+mn-ea"/>
              <a:cs typeface="Times New Roman" panose="02020603050405020304" pitchFamily="18" charset="0"/>
            </a:endParaRPr>
          </a:p>
          <a:p>
            <a:pPr marL="0" indent="0">
              <a:buNone/>
            </a:pPr>
            <a:r>
              <a:rPr lang="ja-JP" altLang="ja-JP" sz="1200" b="1" kern="0" dirty="0">
                <a:effectLst/>
                <a:latin typeface="+mn-ea"/>
                <a:cs typeface="Times New Roman" panose="02020603050405020304" pitchFamily="18" charset="0"/>
              </a:rPr>
              <a:t>◇税　　 　率：</a:t>
            </a:r>
            <a:r>
              <a:rPr lang="ja-JP" altLang="ja-JP" sz="1200" kern="100" dirty="0">
                <a:effectLst/>
                <a:latin typeface="+mn-ea"/>
                <a:cs typeface="Times New Roman" panose="02020603050405020304" pitchFamily="18" charset="0"/>
              </a:rPr>
              <a:t>個人：年額８００円</a:t>
            </a:r>
          </a:p>
          <a:p>
            <a:pPr marL="0" indent="0">
              <a:buNone/>
            </a:pPr>
            <a:r>
              <a:rPr lang="ja-JP" altLang="en-US" sz="1200" kern="100" dirty="0">
                <a:effectLst/>
                <a:latin typeface="+mn-ea"/>
                <a:cs typeface="Times New Roman" panose="02020603050405020304" pitchFamily="18" charset="0"/>
              </a:rPr>
              <a:t>　　　　　　　 </a:t>
            </a:r>
            <a:r>
              <a:rPr lang="ja-JP" altLang="ja-JP" sz="1200" kern="100" dirty="0">
                <a:effectLst/>
                <a:latin typeface="+mn-ea"/>
                <a:cs typeface="Times New Roman" panose="02020603050405020304" pitchFamily="18" charset="0"/>
              </a:rPr>
              <a:t>法人：１，６００円～６４，０００円（法人県民税均等割額の８％相当額）</a:t>
            </a:r>
            <a:endParaRPr lang="en-US" altLang="ja-JP" sz="1200" kern="100" dirty="0">
              <a:effectLst/>
              <a:latin typeface="+mn-ea"/>
              <a:cs typeface="Times New Roman" panose="02020603050405020304" pitchFamily="18" charset="0"/>
            </a:endParaRPr>
          </a:p>
          <a:p>
            <a:pPr marL="0" indent="0">
              <a:buNone/>
            </a:pPr>
            <a:endParaRPr lang="ja-JP" altLang="ja-JP" sz="1200" kern="100" dirty="0">
              <a:effectLst/>
              <a:latin typeface="+mn-ea"/>
              <a:cs typeface="Times New Roman" panose="02020603050405020304" pitchFamily="18" charset="0"/>
            </a:endParaRPr>
          </a:p>
          <a:p>
            <a:pPr marL="0" indent="0">
              <a:buNone/>
            </a:pPr>
            <a:r>
              <a:rPr lang="ja-JP" altLang="ja-JP" sz="1200" b="1" kern="100" dirty="0">
                <a:effectLst/>
                <a:latin typeface="+mn-ea"/>
                <a:cs typeface="Times New Roman" panose="02020603050405020304" pitchFamily="18" charset="0"/>
              </a:rPr>
              <a:t>◇課 税 方 法：</a:t>
            </a:r>
            <a:r>
              <a:rPr lang="ja-JP" altLang="ja-JP" sz="1200" kern="100" dirty="0">
                <a:effectLst/>
                <a:latin typeface="+mn-ea"/>
                <a:cs typeface="Times New Roman" panose="02020603050405020304" pitchFamily="18" charset="0"/>
              </a:rPr>
              <a:t>県民税（均等割）に上乗せして徴収します。</a:t>
            </a:r>
            <a:endParaRPr lang="en-US" altLang="ja-JP" sz="1200" kern="100" dirty="0">
              <a:effectLst/>
              <a:latin typeface="+mn-ea"/>
              <a:cs typeface="Times New Roman" panose="02020603050405020304" pitchFamily="18" charset="0"/>
            </a:endParaRPr>
          </a:p>
          <a:p>
            <a:pPr marL="0" indent="0">
              <a:buNone/>
            </a:pPr>
            <a:endParaRPr lang="ja-JP" altLang="ja-JP" sz="1200" kern="100" dirty="0">
              <a:effectLst/>
              <a:latin typeface="+mn-ea"/>
              <a:cs typeface="Times New Roman" panose="02020603050405020304" pitchFamily="18" charset="0"/>
            </a:endParaRPr>
          </a:p>
          <a:p>
            <a:pPr marL="0" indent="0">
              <a:buNone/>
            </a:pPr>
            <a:r>
              <a:rPr lang="ja-JP" altLang="ja-JP" sz="1200" b="1" kern="100" dirty="0">
                <a:effectLst/>
                <a:latin typeface="+mn-ea"/>
                <a:cs typeface="Times New Roman" panose="02020603050405020304" pitchFamily="18" charset="0"/>
              </a:rPr>
              <a:t>◇管 理 方 法：</a:t>
            </a:r>
            <a:r>
              <a:rPr lang="ja-JP" altLang="ja-JP" sz="1200" kern="100" dirty="0">
                <a:effectLst/>
                <a:latin typeface="+mn-ea"/>
                <a:cs typeface="Times New Roman" panose="02020603050405020304" pitchFamily="18" charset="0"/>
              </a:rPr>
              <a:t>目的とする施策を行う財源とするため、他の税金と区別して「秋田県水と緑の森づくり基金」に積み立てて管理します。</a:t>
            </a:r>
            <a:endParaRPr lang="en-US" altLang="ja-JP" sz="1200" kern="100" dirty="0">
              <a:effectLst/>
              <a:latin typeface="+mn-ea"/>
              <a:cs typeface="Times New Roman" panose="02020603050405020304" pitchFamily="18" charset="0"/>
            </a:endParaRPr>
          </a:p>
          <a:p>
            <a:pPr marL="0" indent="0">
              <a:buNone/>
            </a:pPr>
            <a:endParaRPr lang="ja-JP" altLang="ja-JP" sz="1200" kern="100" dirty="0">
              <a:effectLst/>
              <a:latin typeface="+mn-ea"/>
              <a:cs typeface="Times New Roman" panose="02020603050405020304" pitchFamily="18" charset="0"/>
            </a:endParaRPr>
          </a:p>
          <a:p>
            <a:pPr marL="0" indent="0">
              <a:buNone/>
            </a:pPr>
            <a:r>
              <a:rPr lang="ja-JP" altLang="ja-JP" sz="1200" b="1" kern="100" dirty="0">
                <a:effectLst/>
                <a:latin typeface="+mn-ea"/>
                <a:cs typeface="Times New Roman" panose="02020603050405020304" pitchFamily="18" charset="0"/>
              </a:rPr>
              <a:t>◇調査・審議 </a:t>
            </a:r>
            <a:r>
              <a:rPr lang="ja-JP" altLang="ja-JP" sz="1200" kern="100" dirty="0">
                <a:effectLst/>
                <a:latin typeface="+mn-ea"/>
                <a:cs typeface="Times New Roman" panose="02020603050405020304" pitchFamily="18" charset="0"/>
              </a:rPr>
              <a:t>：毎年の事業計画や取組状況など、基金の使い</a:t>
            </a:r>
            <a:r>
              <a:rPr lang="ja-JP" altLang="en-US" sz="1200" kern="100" dirty="0">
                <a:effectLst/>
                <a:latin typeface="+mn-ea"/>
                <a:cs typeface="Times New Roman" panose="02020603050405020304" pitchFamily="18" charset="0"/>
              </a:rPr>
              <a:t>道</a:t>
            </a:r>
            <a:r>
              <a:rPr lang="ja-JP" altLang="ja-JP" sz="1200" kern="100" dirty="0">
                <a:effectLst/>
                <a:latin typeface="+mn-ea"/>
                <a:cs typeface="Times New Roman" panose="02020603050405020304" pitchFamily="18" charset="0"/>
              </a:rPr>
              <a:t>について、民間委員で構成する</a:t>
            </a:r>
            <a:endParaRPr lang="en-US" altLang="ja-JP" sz="1200" kern="100" dirty="0">
              <a:effectLst/>
              <a:latin typeface="+mn-ea"/>
              <a:cs typeface="Times New Roman" panose="02020603050405020304" pitchFamily="18" charset="0"/>
            </a:endParaRPr>
          </a:p>
          <a:p>
            <a:pPr marL="0" indent="0">
              <a:buNone/>
            </a:pPr>
            <a:r>
              <a:rPr lang="ja-JP" altLang="en-US" sz="1200" kern="100" dirty="0">
                <a:effectLst/>
                <a:latin typeface="+mn-ea"/>
                <a:cs typeface="Times New Roman" panose="02020603050405020304" pitchFamily="18" charset="0"/>
              </a:rPr>
              <a:t>　　　　　　　</a:t>
            </a:r>
            <a:r>
              <a:rPr lang="ja-JP" altLang="ja-JP" sz="1200" kern="100" dirty="0">
                <a:effectLst/>
                <a:latin typeface="+mn-ea"/>
                <a:cs typeface="Times New Roman" panose="02020603050405020304" pitchFamily="18" charset="0"/>
              </a:rPr>
              <a:t>「秋田県水と緑の森づくり基金運営委員会」で調査･審議します。</a:t>
            </a:r>
            <a:endParaRPr kumimoji="1" lang="ja-JP" altLang="en-US" sz="1200" dirty="0">
              <a:latin typeface="+mn-ea"/>
            </a:endParaRPr>
          </a:p>
        </p:txBody>
      </p:sp>
    </p:spTree>
    <p:extLst>
      <p:ext uri="{BB962C8B-B14F-4D97-AF65-F5344CB8AC3E}">
        <p14:creationId xmlns:p14="http://schemas.microsoft.com/office/powerpoint/2010/main" val="1127020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DE9556-5AA5-5F38-505F-3D2D6C259769}"/>
              </a:ext>
            </a:extLst>
          </p:cNvPr>
          <p:cNvSpPr>
            <a:spLocks noGrp="1"/>
          </p:cNvSpPr>
          <p:nvPr>
            <p:ph type="title"/>
          </p:nvPr>
        </p:nvSpPr>
        <p:spPr/>
        <p:txBody>
          <a:bodyPr>
            <a:normAutofit/>
          </a:bodyPr>
          <a:lstStyle/>
          <a:p>
            <a:r>
              <a:rPr kumimoji="1" lang="ja-JP" altLang="en-US" b="1" dirty="0">
                <a:latin typeface="+mj-ea"/>
              </a:rPr>
              <a:t>税収について</a:t>
            </a:r>
          </a:p>
        </p:txBody>
      </p:sp>
      <p:pic>
        <p:nvPicPr>
          <p:cNvPr id="5" name="コンテンツ プレースホルダー 4">
            <a:extLst>
              <a:ext uri="{FF2B5EF4-FFF2-40B4-BE49-F238E27FC236}">
                <a16:creationId xmlns:a16="http://schemas.microsoft.com/office/drawing/2014/main" id="{02EF5530-2860-09B2-2140-7937B83C82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1579" y="2047955"/>
            <a:ext cx="9603274" cy="3386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20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DE9556-5AA5-5F38-505F-3D2D6C259769}"/>
              </a:ext>
            </a:extLst>
          </p:cNvPr>
          <p:cNvSpPr>
            <a:spLocks noGrp="1"/>
          </p:cNvSpPr>
          <p:nvPr>
            <p:ph type="title"/>
          </p:nvPr>
        </p:nvSpPr>
        <p:spPr/>
        <p:txBody>
          <a:bodyPr>
            <a:normAutofit/>
          </a:bodyPr>
          <a:lstStyle/>
          <a:p>
            <a:r>
              <a:rPr kumimoji="1" lang="ja-JP" altLang="en-US" dirty="0">
                <a:latin typeface="+mj-ea"/>
              </a:rPr>
              <a:t>事業内容について</a:t>
            </a:r>
          </a:p>
        </p:txBody>
      </p:sp>
      <p:sp>
        <p:nvSpPr>
          <p:cNvPr id="4" name="1 つの角を切り取った四角形 29">
            <a:extLst>
              <a:ext uri="{FF2B5EF4-FFF2-40B4-BE49-F238E27FC236}">
                <a16:creationId xmlns:a16="http://schemas.microsoft.com/office/drawing/2014/main" id="{140091BC-D913-1267-3355-1DBE709CF6F9}"/>
              </a:ext>
            </a:extLst>
          </p:cNvPr>
          <p:cNvSpPr>
            <a:spLocks noGrp="1"/>
          </p:cNvSpPr>
          <p:nvPr>
            <p:ph idx="1"/>
          </p:nvPr>
        </p:nvSpPr>
        <p:spPr>
          <a:xfrm>
            <a:off x="838200" y="1928814"/>
            <a:ext cx="5257800" cy="4124668"/>
          </a:xfrm>
          <a:prstGeom prst="snip1Rect">
            <a:avLst/>
          </a:prstGeom>
        </p:spPr>
        <p:style>
          <a:lnRef idx="2">
            <a:schemeClr val="accent5"/>
          </a:lnRef>
          <a:fillRef idx="1">
            <a:schemeClr val="lt1"/>
          </a:fillRef>
          <a:effectRef idx="0">
            <a:schemeClr val="accent5"/>
          </a:effectRef>
          <a:fontRef idx="minor">
            <a:schemeClr val="dk1"/>
          </a:fontRef>
        </p:style>
        <p:txBody>
          <a:bodyPr rot="0" wrap="square" lIns="36000" tIns="72000" rIns="36000" bIns="72000" numCol="1" spcCol="0" rtlCol="0" fromWordArt="0" anchor="t" anchorCtr="0" forceAA="0" compatLnSpc="1">
            <a:normAutofit fontScale="25000" lnSpcReduction="20000"/>
          </a:bodyPr>
          <a:lstStyle/>
          <a:p>
            <a:pPr indent="0" algn="l">
              <a:lnSpc>
                <a:spcPts val="1500"/>
              </a:lnSpc>
              <a:buNone/>
            </a:pPr>
            <a:endParaRPr lang="en-US" altLang="ja-JP" sz="4800" b="1" kern="100" dirty="0">
              <a:ln w="5271" cap="flat" cmpd="sng" algn="ctr">
                <a:solidFill>
                  <a:srgbClr val="1F497D"/>
                </a:solidFill>
                <a:prstDash val="solid"/>
                <a:round/>
              </a:ln>
              <a:solidFill>
                <a:srgbClr val="1F497D"/>
              </a:solidFill>
              <a:effectLst/>
              <a:ea typeface="HG丸ｺﾞｼｯｸM-PRO" panose="020F0600000000000000" pitchFamily="50" charset="-128"/>
              <a:cs typeface="Times New Roman" panose="02020603050405020304" pitchFamily="18" charset="0"/>
            </a:endParaRPr>
          </a:p>
          <a:p>
            <a:pPr indent="0" algn="l">
              <a:lnSpc>
                <a:spcPts val="1500"/>
              </a:lnSpc>
              <a:buNone/>
            </a:pPr>
            <a:r>
              <a:rPr lang="ja-JP" sz="4800" b="1" kern="100" dirty="0">
                <a:ln w="5271" cap="flat" cmpd="sng" algn="ctr">
                  <a:solidFill>
                    <a:srgbClr val="1F497D"/>
                  </a:solidFill>
                  <a:prstDash val="solid"/>
                  <a:round/>
                </a:ln>
                <a:solidFill>
                  <a:srgbClr val="1F497D"/>
                </a:solidFill>
                <a:effectLst/>
                <a:ea typeface="HG丸ｺﾞｼｯｸM-PRO" panose="020F0600000000000000" pitchFamily="50" charset="-128"/>
                <a:cs typeface="Times New Roman" panose="02020603050405020304" pitchFamily="18" charset="0"/>
              </a:rPr>
              <a:t>秋田県水と緑の森づくり事業（ハード事業）</a:t>
            </a:r>
            <a:endParaRPr lang="ja-JP" sz="4800" kern="100" dirty="0">
              <a:effectLst/>
              <a:ea typeface="HG丸ｺﾞｼｯｸM-PRO" panose="020F0600000000000000" pitchFamily="50" charset="-128"/>
              <a:cs typeface="Times New Roman" panose="02020603050405020304" pitchFamily="18" charset="0"/>
            </a:endParaRPr>
          </a:p>
          <a:p>
            <a:pPr indent="0" algn="l">
              <a:lnSpc>
                <a:spcPts val="1500"/>
              </a:lnSpc>
              <a:buNone/>
            </a:pPr>
            <a:r>
              <a:rPr lang="ja-JP" altLang="en-US" sz="4400" b="1" kern="100" dirty="0">
                <a:ln w="5271" cap="flat" cmpd="sng" algn="ctr">
                  <a:solidFill>
                    <a:srgbClr val="000000"/>
                  </a:solidFill>
                  <a:prstDash val="solid"/>
                  <a:round/>
                </a:ln>
                <a:solidFill>
                  <a:srgbClr val="000000"/>
                </a:solidFill>
                <a:effectLst/>
                <a:ea typeface="HG丸ｺﾞｼｯｸM-PRO" panose="020F0600000000000000" pitchFamily="50" charset="-128"/>
                <a:cs typeface="Times New Roman" panose="02020603050405020304" pitchFamily="18" charset="0"/>
              </a:rPr>
              <a:t>①</a:t>
            </a:r>
            <a:r>
              <a:rPr lang="ja-JP" sz="4400" b="1" kern="100" dirty="0">
                <a:ln w="5271" cap="flat" cmpd="sng" algn="ctr">
                  <a:solidFill>
                    <a:srgbClr val="000000"/>
                  </a:solidFill>
                  <a:prstDash val="solid"/>
                  <a:round/>
                </a:ln>
                <a:solidFill>
                  <a:srgbClr val="000000"/>
                </a:solidFill>
                <a:effectLst/>
                <a:ea typeface="HG丸ｺﾞｼｯｸM-PRO" panose="020F0600000000000000" pitchFamily="50" charset="-128"/>
                <a:cs typeface="Times New Roman" panose="02020603050405020304" pitchFamily="18" charset="0"/>
              </a:rPr>
              <a:t>豊かな森づくり</a:t>
            </a:r>
            <a:endParaRPr lang="en-US" altLang="ja-JP" sz="4400" b="1" kern="100" dirty="0">
              <a:ln w="5271" cap="flat" cmpd="sng" algn="ctr">
                <a:solidFill>
                  <a:srgbClr val="000000"/>
                </a:solidFill>
                <a:prstDash val="solid"/>
                <a:round/>
              </a:ln>
              <a:solidFill>
                <a:srgbClr val="000000"/>
              </a:solidFill>
              <a:effectLst/>
              <a:ea typeface="HG丸ｺﾞｼｯｸM-PRO" panose="020F0600000000000000" pitchFamily="50" charset="-128"/>
              <a:cs typeface="Times New Roman" panose="02020603050405020304" pitchFamily="18" charset="0"/>
            </a:endParaRPr>
          </a:p>
          <a:p>
            <a:pPr indent="0" algn="l">
              <a:lnSpc>
                <a:spcPts val="1500"/>
              </a:lnSpc>
              <a:buNone/>
            </a:pPr>
            <a:r>
              <a:rPr lang="ja-JP" sz="4400" kern="100" dirty="0">
                <a:effectLst/>
                <a:ea typeface="HG丸ｺﾞｼｯｸM-PRO" panose="020F0600000000000000" pitchFamily="50" charset="-128"/>
                <a:cs typeface="Times New Roman" panose="02020603050405020304" pitchFamily="18" charset="0"/>
              </a:rPr>
              <a:t>○豊かな里山林整備事業</a:t>
            </a:r>
            <a:r>
              <a:rPr lang="ja-JP" altLang="en-US" sz="4400" kern="100" dirty="0">
                <a:effectLst/>
                <a:ea typeface="HG丸ｺﾞｼｯｸM-PRO" panose="020F0600000000000000" pitchFamily="50" charset="-128"/>
                <a:cs typeface="Times New Roman" panose="02020603050405020304" pitchFamily="18" charset="0"/>
              </a:rPr>
              <a:t>　　　　       ・</a:t>
            </a:r>
            <a:r>
              <a:rPr lang="ja-JP" sz="4400" kern="100" dirty="0">
                <a:effectLst/>
                <a:ea typeface="HG丸ｺﾞｼｯｸM-PRO" panose="020F0600000000000000" pitchFamily="50" charset="-128"/>
                <a:cs typeface="Times New Roman" panose="02020603050405020304" pitchFamily="18" charset="0"/>
              </a:rPr>
              <a:t>針広混交林化事業</a:t>
            </a:r>
          </a:p>
          <a:p>
            <a:pPr marL="0" indent="0" algn="just">
              <a:lnSpc>
                <a:spcPts val="1500"/>
              </a:lnSpc>
              <a:buNone/>
            </a:pPr>
            <a:r>
              <a:rPr lang="ja-JP" altLang="en-US" sz="4400" kern="100" dirty="0">
                <a:effectLst/>
                <a:ea typeface="HG丸ｺﾞｼｯｸM-PRO" panose="020F0600000000000000" pitchFamily="50" charset="-128"/>
                <a:cs typeface="Times New Roman" panose="02020603050405020304" pitchFamily="18" charset="0"/>
              </a:rPr>
              <a:t>　　　　　　　　　　　　　　　　　      ・</a:t>
            </a:r>
            <a:r>
              <a:rPr lang="ja-JP" sz="4400" kern="100" dirty="0">
                <a:effectLst/>
                <a:ea typeface="HG丸ｺﾞｼｯｸM-PRO" panose="020F0600000000000000" pitchFamily="50" charset="-128"/>
                <a:cs typeface="Times New Roman" panose="02020603050405020304" pitchFamily="18" charset="0"/>
              </a:rPr>
              <a:t>広葉樹林再生事業</a:t>
            </a:r>
          </a:p>
          <a:p>
            <a:pPr marL="0" indent="0" algn="just">
              <a:lnSpc>
                <a:spcPts val="1500"/>
              </a:lnSpc>
              <a:buNone/>
            </a:pPr>
            <a:r>
              <a:rPr lang="ja-JP" altLang="en-US" sz="4400" kern="100" dirty="0">
                <a:ln w="9525" cap="rnd" cmpd="sng" algn="ctr">
                  <a:solidFill>
                    <a:srgbClr val="000000"/>
                  </a:solidFill>
                  <a:prstDash val="solid"/>
                  <a:bevel/>
                </a:ln>
                <a:solidFill>
                  <a:srgbClr val="000000"/>
                </a:solidFill>
                <a:effectLst/>
                <a:ea typeface="HG丸ｺﾞｼｯｸM-PRO" panose="020F0600000000000000" pitchFamily="50" charset="-128"/>
                <a:cs typeface="Times New Roman" panose="02020603050405020304" pitchFamily="18" charset="0"/>
              </a:rPr>
              <a:t>　 ②</a:t>
            </a:r>
            <a:r>
              <a:rPr lang="ja-JP" sz="4400" kern="100" dirty="0">
                <a:ln w="9525" cap="rnd" cmpd="sng" algn="ctr">
                  <a:solidFill>
                    <a:srgbClr val="000000"/>
                  </a:solidFill>
                  <a:prstDash val="solid"/>
                  <a:bevel/>
                </a:ln>
                <a:solidFill>
                  <a:srgbClr val="000000"/>
                </a:solidFill>
                <a:effectLst/>
                <a:ea typeface="HG丸ｺﾞｼｯｸM-PRO" panose="020F0600000000000000" pitchFamily="50" charset="-128"/>
                <a:cs typeface="Times New Roman" panose="02020603050405020304" pitchFamily="18" charset="0"/>
              </a:rPr>
              <a:t>安全・安心な森づくり</a:t>
            </a:r>
            <a:endParaRPr lang="en-US" altLang="ja-JP" sz="4400" kern="100" dirty="0">
              <a:ln w="9525" cap="rnd" cmpd="sng" algn="ctr">
                <a:solidFill>
                  <a:srgbClr val="000000"/>
                </a:solidFill>
                <a:prstDash val="solid"/>
                <a:bevel/>
              </a:ln>
              <a:solidFill>
                <a:srgbClr val="000000"/>
              </a:solidFill>
              <a:effectLst/>
              <a:ea typeface="HG丸ｺﾞｼｯｸM-PRO" panose="020F0600000000000000" pitchFamily="50" charset="-128"/>
              <a:cs typeface="Times New Roman" panose="02020603050405020304" pitchFamily="18" charset="0"/>
            </a:endParaRPr>
          </a:p>
          <a:p>
            <a:pPr marL="0" indent="0" algn="just">
              <a:lnSpc>
                <a:spcPts val="1500"/>
              </a:lnSpc>
              <a:buNone/>
            </a:pPr>
            <a:r>
              <a:rPr lang="ja-JP" altLang="en-US" sz="4400" kern="100" dirty="0">
                <a:effectLst/>
                <a:ea typeface="HG丸ｺﾞｼｯｸM-PRO" panose="020F0600000000000000" pitchFamily="50" charset="-128"/>
                <a:cs typeface="Times New Roman" panose="02020603050405020304" pitchFamily="18" charset="0"/>
              </a:rPr>
              <a:t>　  </a:t>
            </a:r>
            <a:r>
              <a:rPr lang="ja-JP" sz="4400" kern="100" dirty="0">
                <a:effectLst/>
                <a:ea typeface="HG丸ｺﾞｼｯｸM-PRO" panose="020F0600000000000000" pitchFamily="50" charset="-128"/>
                <a:cs typeface="Times New Roman" panose="02020603050405020304" pitchFamily="18" charset="0"/>
              </a:rPr>
              <a:t>○安全・安心な森整備事業</a:t>
            </a:r>
            <a:r>
              <a:rPr lang="ja-JP" altLang="en-US" sz="4400" kern="100" dirty="0">
                <a:effectLst/>
                <a:ea typeface="HG丸ｺﾞｼｯｸM-PRO" panose="020F0600000000000000" pitchFamily="50" charset="-128"/>
                <a:cs typeface="Times New Roman" panose="02020603050405020304" pitchFamily="18" charset="0"/>
              </a:rPr>
              <a:t>　　  　      ・</a:t>
            </a:r>
            <a:r>
              <a:rPr lang="ja-JP" sz="4400" kern="100" dirty="0">
                <a:effectLst/>
                <a:ea typeface="HG丸ｺﾞｼｯｸM-PRO" panose="020F0600000000000000" pitchFamily="50" charset="-128"/>
                <a:cs typeface="Times New Roman" panose="02020603050405020304" pitchFamily="18" charset="0"/>
              </a:rPr>
              <a:t>緩衝帯等整備事業</a:t>
            </a:r>
            <a:endParaRPr lang="en-US" altLang="ja-JP" sz="4400" kern="100" dirty="0">
              <a:effectLst/>
              <a:ea typeface="HG丸ｺﾞｼｯｸM-PRO" panose="020F0600000000000000" pitchFamily="50" charset="-128"/>
              <a:cs typeface="Times New Roman" panose="02020603050405020304" pitchFamily="18" charset="0"/>
            </a:endParaRPr>
          </a:p>
          <a:p>
            <a:pPr marL="0" indent="0" algn="just">
              <a:lnSpc>
                <a:spcPts val="1500"/>
              </a:lnSpc>
              <a:buNone/>
            </a:pPr>
            <a:r>
              <a:rPr lang="ja-JP" altLang="en-US" sz="4400" kern="100" dirty="0">
                <a:effectLst/>
                <a:ea typeface="HG丸ｺﾞｼｯｸM-PRO" panose="020F0600000000000000" pitchFamily="50" charset="-128"/>
                <a:cs typeface="Times New Roman" panose="02020603050405020304" pitchFamily="18" charset="0"/>
              </a:rPr>
              <a:t>　　　　　　　　　　　　　　　　　      ・</a:t>
            </a:r>
            <a:r>
              <a:rPr lang="ja-JP" sz="4400" kern="100" dirty="0">
                <a:effectLst/>
                <a:ea typeface="HG丸ｺﾞｼｯｸM-PRO" panose="020F0600000000000000" pitchFamily="50" charset="-128"/>
                <a:cs typeface="Times New Roman" panose="02020603050405020304" pitchFamily="18" charset="0"/>
              </a:rPr>
              <a:t>マツ林・ナラ林等景観向上事業</a:t>
            </a:r>
            <a:endParaRPr lang="en-US" altLang="ja-JP" sz="4400" kern="100" dirty="0">
              <a:effectLst/>
              <a:ea typeface="HG丸ｺﾞｼｯｸM-PRO" panose="020F0600000000000000" pitchFamily="50" charset="-128"/>
              <a:cs typeface="Times New Roman" panose="02020603050405020304" pitchFamily="18" charset="0"/>
            </a:endParaRPr>
          </a:p>
          <a:p>
            <a:pPr marL="0" indent="0" algn="just">
              <a:lnSpc>
                <a:spcPts val="1500"/>
              </a:lnSpc>
              <a:buNone/>
            </a:pPr>
            <a:r>
              <a:rPr lang="ja-JP" altLang="en-US" sz="4400" kern="100" dirty="0">
                <a:effectLst/>
                <a:ea typeface="HG丸ｺﾞｼｯｸM-PRO" panose="020F0600000000000000" pitchFamily="50" charset="-128"/>
                <a:cs typeface="Times New Roman" panose="02020603050405020304" pitchFamily="18" charset="0"/>
              </a:rPr>
              <a:t>　　　　　　　　　　　　　　　　　      ・</a:t>
            </a:r>
            <a:r>
              <a:rPr lang="ja-JP" sz="4400" kern="100" dirty="0">
                <a:effectLst/>
                <a:ea typeface="HG丸ｺﾞｼｯｸM-PRO" panose="020F0600000000000000" pitchFamily="50" charset="-128"/>
                <a:cs typeface="Times New Roman" panose="02020603050405020304" pitchFamily="18" charset="0"/>
              </a:rPr>
              <a:t>ナラ枯れ未然防止事業</a:t>
            </a:r>
          </a:p>
          <a:p>
            <a:pPr marL="0" indent="0" algn="just">
              <a:lnSpc>
                <a:spcPts val="1500"/>
              </a:lnSpc>
              <a:buNone/>
            </a:pPr>
            <a:r>
              <a:rPr lang="ja-JP" altLang="en-US" sz="4400" kern="100" dirty="0">
                <a:ln w="9525" cap="rnd" cmpd="sng" algn="ctr">
                  <a:solidFill>
                    <a:srgbClr val="000000"/>
                  </a:solidFill>
                  <a:prstDash val="solid"/>
                  <a:bevel/>
                </a:ln>
                <a:solidFill>
                  <a:srgbClr val="000000"/>
                </a:solidFill>
                <a:effectLst/>
                <a:ea typeface="HG丸ｺﾞｼｯｸM-PRO" panose="020F0600000000000000" pitchFamily="50" charset="-128"/>
                <a:cs typeface="Times New Roman" panose="02020603050405020304" pitchFamily="18" charset="0"/>
              </a:rPr>
              <a:t>　 ③</a:t>
            </a:r>
            <a:r>
              <a:rPr lang="ja-JP" sz="4400" kern="100" dirty="0">
                <a:ln w="9525" cap="rnd" cmpd="sng" algn="ctr">
                  <a:solidFill>
                    <a:srgbClr val="000000"/>
                  </a:solidFill>
                  <a:prstDash val="solid"/>
                  <a:bevel/>
                </a:ln>
                <a:solidFill>
                  <a:srgbClr val="000000"/>
                </a:solidFill>
                <a:effectLst/>
                <a:ea typeface="HG丸ｺﾞｼｯｸM-PRO" panose="020F0600000000000000" pitchFamily="50" charset="-128"/>
                <a:cs typeface="Times New Roman" panose="02020603050405020304" pitchFamily="18" charset="0"/>
              </a:rPr>
              <a:t>ふれあいの森づくり</a:t>
            </a:r>
            <a:endParaRPr lang="en-US" altLang="ja-JP" sz="4400" kern="100" dirty="0">
              <a:ln w="9525" cap="rnd" cmpd="sng" algn="ctr">
                <a:solidFill>
                  <a:srgbClr val="000000"/>
                </a:solidFill>
                <a:prstDash val="solid"/>
                <a:bevel/>
              </a:ln>
              <a:solidFill>
                <a:srgbClr val="000000"/>
              </a:solidFill>
              <a:ea typeface="HG丸ｺﾞｼｯｸM-PRO" panose="020F0600000000000000" pitchFamily="50" charset="-128"/>
              <a:cs typeface="Times New Roman" panose="02020603050405020304" pitchFamily="18" charset="0"/>
            </a:endParaRPr>
          </a:p>
          <a:p>
            <a:pPr marL="0" indent="0" algn="just">
              <a:lnSpc>
                <a:spcPts val="1500"/>
              </a:lnSpc>
              <a:buNone/>
            </a:pPr>
            <a:r>
              <a:rPr lang="ja-JP" altLang="en-US" sz="4400" kern="100" dirty="0">
                <a:effectLst/>
                <a:ea typeface="HG丸ｺﾞｼｯｸM-PRO" panose="020F0600000000000000" pitchFamily="50" charset="-128"/>
                <a:cs typeface="Times New Roman" panose="02020603050405020304" pitchFamily="18" charset="0"/>
              </a:rPr>
              <a:t>　  </a:t>
            </a:r>
            <a:r>
              <a:rPr lang="ja-JP" sz="4400" kern="100" dirty="0">
                <a:effectLst/>
                <a:ea typeface="HG丸ｺﾞｼｯｸM-PRO" panose="020F0600000000000000" pitchFamily="50" charset="-128"/>
                <a:cs typeface="Times New Roman" panose="02020603050405020304" pitchFamily="18" charset="0"/>
              </a:rPr>
              <a:t>○森や木とのふれあい空間整備事業</a:t>
            </a:r>
            <a:r>
              <a:rPr lang="ja-JP" altLang="en-US" sz="4400" kern="100" dirty="0">
                <a:effectLst/>
                <a:ea typeface="HG丸ｺﾞｼｯｸM-PRO" panose="020F0600000000000000" pitchFamily="50" charset="-128"/>
                <a:cs typeface="Times New Roman" panose="02020603050405020304" pitchFamily="18" charset="0"/>
              </a:rPr>
              <a:t>　・</a:t>
            </a:r>
            <a:r>
              <a:rPr lang="ja-JP" sz="4400" kern="100" dirty="0">
                <a:effectLst/>
                <a:ea typeface="HG丸ｺﾞｼｯｸM-PRO" panose="020F0600000000000000" pitchFamily="50" charset="-128"/>
                <a:cs typeface="Times New Roman" panose="02020603050405020304" pitchFamily="18" charset="0"/>
              </a:rPr>
              <a:t>ふれあいの森整備事業</a:t>
            </a:r>
          </a:p>
          <a:p>
            <a:pPr marL="0" indent="0" algn="just">
              <a:lnSpc>
                <a:spcPts val="1500"/>
              </a:lnSpc>
              <a:buNone/>
            </a:pPr>
            <a:r>
              <a:rPr lang="ja-JP" altLang="en-US" sz="4400" kern="100" dirty="0">
                <a:effectLst/>
                <a:ea typeface="HG丸ｺﾞｼｯｸM-PRO" panose="020F0600000000000000" pitchFamily="50" charset="-128"/>
                <a:cs typeface="Times New Roman" panose="02020603050405020304" pitchFamily="18" charset="0"/>
              </a:rPr>
              <a:t>　　　　　　　　　　　　　　　　　      ・</a:t>
            </a:r>
            <a:r>
              <a:rPr lang="ja-JP" sz="4400" kern="100" dirty="0">
                <a:effectLst/>
                <a:ea typeface="HG丸ｺﾞｼｯｸM-PRO" panose="020F0600000000000000" pitchFamily="50" charset="-128"/>
                <a:cs typeface="Times New Roman" panose="02020603050405020304" pitchFamily="18" charset="0"/>
              </a:rPr>
              <a:t>木育空間整備事業</a:t>
            </a:r>
            <a:r>
              <a:rPr lang="en-US" sz="4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ja-JP" sz="1200" kern="100" dirty="0">
              <a:effectLst/>
              <a:ea typeface="HG丸ｺﾞｼｯｸM-PRO" panose="020F0600000000000000" pitchFamily="50" charset="-128"/>
              <a:cs typeface="Times New Roman" panose="02020603050405020304" pitchFamily="18" charset="0"/>
            </a:endParaRPr>
          </a:p>
          <a:p>
            <a:pPr indent="139700" algn="just">
              <a:lnSpc>
                <a:spcPts val="1500"/>
              </a:lnSpc>
            </a:pPr>
            <a:r>
              <a:rPr lang="en-US" sz="1100" kern="100" dirty="0">
                <a:effectLst/>
                <a:ea typeface="HG丸ｺﾞｼｯｸM-PRO" panose="020F0600000000000000" pitchFamily="50" charset="-128"/>
                <a:cs typeface="Times New Roman" panose="02020603050405020304" pitchFamily="18" charset="0"/>
              </a:rPr>
              <a:t> </a:t>
            </a:r>
            <a:endParaRPr lang="ja-JP" sz="1200" kern="100" dirty="0">
              <a:effectLst/>
              <a:ea typeface="HG丸ｺﾞｼｯｸM-PRO" panose="020F0600000000000000" pitchFamily="50" charset="-128"/>
              <a:cs typeface="Times New Roman" panose="02020603050405020304" pitchFamily="18" charset="0"/>
            </a:endParaRPr>
          </a:p>
          <a:p>
            <a:pPr algn="l">
              <a:lnSpc>
                <a:spcPts val="1500"/>
              </a:lnSpc>
            </a:pPr>
            <a:r>
              <a:rPr lang="en-US" sz="1100" b="1" kern="100" dirty="0">
                <a:ln w="5271" cap="flat" cmpd="sng" algn="ctr">
                  <a:solidFill>
                    <a:srgbClr val="4579B8"/>
                  </a:solidFill>
                  <a:prstDash val="solid"/>
                  <a:round/>
                </a:ln>
                <a:gradFill>
                  <a:gsLst>
                    <a:gs pos="0">
                      <a:srgbClr val="BED3F9"/>
                    </a:gs>
                    <a:gs pos="9000">
                      <a:srgbClr val="9EC1FF"/>
                    </a:gs>
                    <a:gs pos="50000">
                      <a:srgbClr val="003692"/>
                    </a:gs>
                    <a:gs pos="79000">
                      <a:srgbClr val="9EC1FF"/>
                    </a:gs>
                    <a:gs pos="100000">
                      <a:srgbClr val="BED3F9"/>
                    </a:gs>
                  </a:gsLst>
                  <a:lin ang="5400000" scaled="0"/>
                </a:gradFill>
                <a:effectLst/>
                <a:ea typeface="HG丸ｺﾞｼｯｸM-PRO" panose="020F0600000000000000" pitchFamily="50" charset="-128"/>
                <a:cs typeface="Times New Roman" panose="02020603050405020304" pitchFamily="18" charset="0"/>
              </a:rPr>
              <a:t> </a:t>
            </a:r>
            <a:endParaRPr lang="ja-JP" sz="1200" kern="100" dirty="0">
              <a:effectLst/>
              <a:ea typeface="HG丸ｺﾞｼｯｸM-PRO" panose="020F0600000000000000" pitchFamily="50" charset="-128"/>
              <a:cs typeface="Times New Roman" panose="02020603050405020304" pitchFamily="18" charset="0"/>
            </a:endParaRPr>
          </a:p>
        </p:txBody>
      </p:sp>
      <p:sp>
        <p:nvSpPr>
          <p:cNvPr id="5" name="ホームベース 234">
            <a:extLst>
              <a:ext uri="{FF2B5EF4-FFF2-40B4-BE49-F238E27FC236}">
                <a16:creationId xmlns:a16="http://schemas.microsoft.com/office/drawing/2014/main" id="{08A82C00-C50B-7DAE-7CFA-813BB5CB94FE}"/>
              </a:ext>
            </a:extLst>
          </p:cNvPr>
          <p:cNvSpPr/>
          <p:nvPr/>
        </p:nvSpPr>
        <p:spPr>
          <a:xfrm>
            <a:off x="838200" y="1943171"/>
            <a:ext cx="3390900" cy="523875"/>
          </a:xfrm>
          <a:prstGeom prst="homePlate">
            <a:avLst/>
          </a:prstGeom>
        </p:spPr>
        <p:style>
          <a:lnRef idx="1">
            <a:schemeClr val="accent5"/>
          </a:lnRef>
          <a:fillRef idx="2">
            <a:schemeClr val="accent5"/>
          </a:fillRef>
          <a:effectRef idx="1">
            <a:schemeClr val="accent5"/>
          </a:effectRef>
          <a:fontRef idx="minor">
            <a:schemeClr val="dk1"/>
          </a:fontRef>
        </p:style>
        <p:txBody>
          <a:bodyPr rot="0" wrap="square" numCol="1" spcCol="0" rtlCol="0" fromWordArt="0" anchor="ctr" anchorCtr="0" forceAA="0" compatLnSpc="1"/>
          <a:lstStyle/>
          <a:p>
            <a:pPr algn="l"/>
            <a:r>
              <a:rPr lang="ja-JP" sz="1400" b="1" kern="100" dirty="0">
                <a:effectLst/>
                <a:ea typeface="HG丸ｺﾞｼｯｸM-PRO" panose="020F0600000000000000" pitchFamily="50" charset="-128"/>
                <a:cs typeface="Times New Roman" panose="02020603050405020304" pitchFamily="18" charset="0"/>
              </a:rPr>
              <a:t>森林環境や公益性を重視した森づくり</a:t>
            </a:r>
            <a:endParaRPr lang="ja-JP" sz="1200" kern="100" dirty="0">
              <a:effectLst/>
              <a:ea typeface="HG丸ｺﾞｼｯｸM-PRO" panose="020F0600000000000000" pitchFamily="50" charset="-128"/>
              <a:cs typeface="Times New Roman" panose="02020603050405020304" pitchFamily="18" charset="0"/>
            </a:endParaRPr>
          </a:p>
        </p:txBody>
      </p:sp>
      <p:sp>
        <p:nvSpPr>
          <p:cNvPr id="6" name="1 つの角を切り取った四角形 31">
            <a:extLst>
              <a:ext uri="{FF2B5EF4-FFF2-40B4-BE49-F238E27FC236}">
                <a16:creationId xmlns:a16="http://schemas.microsoft.com/office/drawing/2014/main" id="{37153125-FD42-107E-9A0C-6D56F57EF76C}"/>
              </a:ext>
            </a:extLst>
          </p:cNvPr>
          <p:cNvSpPr/>
          <p:nvPr/>
        </p:nvSpPr>
        <p:spPr>
          <a:xfrm>
            <a:off x="6273049" y="1923840"/>
            <a:ext cx="5314950" cy="4129641"/>
          </a:xfrm>
          <a:prstGeom prst="snip1Rect">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ot="0" wrap="square" lIns="36000" tIns="36000" rIns="36000" bIns="36000" numCol="1" spcCol="0" rtlCol="0" fromWordArt="0" anchor="t" anchorCtr="0" forceAA="0" compatLnSpc="1"/>
          <a:lstStyle/>
          <a:p>
            <a:pPr indent="165735" algn="l">
              <a:lnSpc>
                <a:spcPts val="1500"/>
              </a:lnSpc>
            </a:pPr>
            <a:endParaRPr lang="en-US" altLang="ja-JP" sz="1200" b="1" kern="100" dirty="0">
              <a:ln w="953" cap="flat" cmpd="sng" algn="ctr">
                <a:solidFill>
                  <a:srgbClr val="984807"/>
                </a:solidFill>
                <a:prstDash val="solid"/>
                <a:round/>
              </a:ln>
              <a:solidFill>
                <a:srgbClr val="984806"/>
              </a:solidFill>
              <a:effectLst>
                <a:outerShdw blurRad="69850" dist="43180" dir="5400000" sx="0" sy="0">
                  <a:srgbClr val="000000">
                    <a:alpha val="65000"/>
                  </a:srgbClr>
                </a:outerShdw>
              </a:effectLst>
              <a:ea typeface="HG丸ｺﾞｼｯｸM-PRO" panose="020F0600000000000000" pitchFamily="50" charset="-128"/>
              <a:cs typeface="Times New Roman" panose="02020603050405020304" pitchFamily="18" charset="0"/>
            </a:endParaRPr>
          </a:p>
          <a:p>
            <a:pPr indent="165735" algn="l">
              <a:lnSpc>
                <a:spcPts val="1500"/>
              </a:lnSpc>
            </a:pPr>
            <a:endParaRPr lang="en-US" altLang="ja-JP" sz="1200" b="1" kern="100" dirty="0">
              <a:ln w="953" cap="flat" cmpd="sng" algn="ctr">
                <a:solidFill>
                  <a:srgbClr val="984807"/>
                </a:solidFill>
                <a:prstDash val="solid"/>
                <a:round/>
              </a:ln>
              <a:solidFill>
                <a:srgbClr val="984806"/>
              </a:solidFill>
              <a:effectLst>
                <a:outerShdw blurRad="69850" dist="43180" dir="5400000" sx="0" sy="0">
                  <a:srgbClr val="000000">
                    <a:alpha val="65000"/>
                  </a:srgbClr>
                </a:outerShdw>
              </a:effectLst>
              <a:ea typeface="HG丸ｺﾞｼｯｸM-PRO" panose="020F0600000000000000" pitchFamily="50" charset="-128"/>
              <a:cs typeface="Times New Roman" panose="02020603050405020304" pitchFamily="18" charset="0"/>
            </a:endParaRPr>
          </a:p>
          <a:p>
            <a:pPr indent="165735" algn="l">
              <a:lnSpc>
                <a:spcPts val="1500"/>
              </a:lnSpc>
            </a:pPr>
            <a:r>
              <a:rPr lang="ja-JP" sz="1200" b="1" kern="100" dirty="0">
                <a:ln w="953" cap="flat" cmpd="sng" algn="ctr">
                  <a:solidFill>
                    <a:srgbClr val="984807"/>
                  </a:solidFill>
                  <a:prstDash val="solid"/>
                  <a:round/>
                </a:ln>
                <a:solidFill>
                  <a:srgbClr val="984806"/>
                </a:solidFill>
                <a:effectLst>
                  <a:outerShdw blurRad="69850" dist="43180" dir="5400000" sx="0" sy="0">
                    <a:srgbClr val="000000">
                      <a:alpha val="65000"/>
                    </a:srgbClr>
                  </a:outerShdw>
                </a:effectLst>
                <a:ea typeface="HG丸ｺﾞｼｯｸM-PRO" panose="020F0600000000000000" pitchFamily="50" charset="-128"/>
                <a:cs typeface="Times New Roman" panose="02020603050405020304" pitchFamily="18" charset="0"/>
              </a:rPr>
              <a:t>秋田県水と緑の森づくり推進事業（ソフト事業）</a:t>
            </a:r>
            <a:endParaRPr lang="en-US" altLang="ja-JP" sz="1200" kern="100" dirty="0">
              <a:ea typeface="HG丸ｺﾞｼｯｸM-PRO" panose="020F0600000000000000" pitchFamily="50" charset="-128"/>
              <a:cs typeface="Times New Roman" panose="02020603050405020304" pitchFamily="18" charset="0"/>
            </a:endParaRPr>
          </a:p>
          <a:p>
            <a:pPr indent="1606550" algn="l">
              <a:lnSpc>
                <a:spcPts val="1500"/>
              </a:lnSpc>
            </a:pPr>
            <a:r>
              <a:rPr lang="ja-JP" sz="900" b="1" kern="100"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ea typeface="HG丸ｺﾞｼｯｸM-PRO" panose="020F0600000000000000" pitchFamily="50" charset="-128"/>
                <a:cs typeface="Times New Roman" panose="02020603050405020304" pitchFamily="18" charset="0"/>
              </a:rPr>
              <a:t>　　　　　</a:t>
            </a:r>
            <a:endParaRPr lang="ja-JP" sz="1200" kern="100" dirty="0">
              <a:effectLst/>
              <a:ea typeface="HG丸ｺﾞｼｯｸM-PRO" panose="020F0600000000000000" pitchFamily="50" charset="-128"/>
              <a:cs typeface="Times New Roman" panose="02020603050405020304" pitchFamily="18" charset="0"/>
            </a:endParaRPr>
          </a:p>
          <a:p>
            <a:pPr algn="just">
              <a:lnSpc>
                <a:spcPts val="1500"/>
              </a:lnSpc>
            </a:pPr>
            <a:r>
              <a:rPr lang="ja-JP" sz="1100" b="1" kern="100"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ea typeface="HG丸ｺﾞｼｯｸM-PRO" panose="020F0600000000000000" pitchFamily="50" charset="-128"/>
                <a:cs typeface="Times New Roman" panose="02020603050405020304" pitchFamily="18" charset="0"/>
              </a:rPr>
              <a:t>　</a:t>
            </a:r>
            <a:r>
              <a:rPr lang="ja-JP" sz="1100" b="1" kern="100" dirty="0">
                <a:ln w="953" cap="flat" cmpd="sng" algn="ctr">
                  <a:solidFill>
                    <a:srgbClr val="000000"/>
                  </a:solidFill>
                  <a:prstDash val="solid"/>
                  <a:round/>
                </a:ln>
                <a:solidFill>
                  <a:srgbClr val="000000"/>
                </a:solidFill>
                <a:effectLst>
                  <a:outerShdw blurRad="69850" dist="43180" dir="5400000" sx="0" sy="0">
                    <a:srgbClr val="000000">
                      <a:alpha val="65000"/>
                    </a:srgbClr>
                  </a:outerShdw>
                </a:effectLst>
                <a:ea typeface="HG丸ｺﾞｼｯｸM-PRO" panose="020F0600000000000000" pitchFamily="50" charset="-128"/>
                <a:cs typeface="Times New Roman" panose="02020603050405020304" pitchFamily="18" charset="0"/>
              </a:rPr>
              <a:t>みんなでつくる森づくり</a:t>
            </a:r>
            <a:endParaRPr lang="en-US" altLang="ja-JP" sz="1100" b="1" kern="100" dirty="0">
              <a:ln w="953" cap="flat" cmpd="sng" algn="ctr">
                <a:solidFill>
                  <a:srgbClr val="000000"/>
                </a:solidFill>
                <a:prstDash val="solid"/>
                <a:round/>
              </a:ln>
              <a:solidFill>
                <a:srgbClr val="000000"/>
              </a:solidFill>
              <a:effectLst>
                <a:outerShdw blurRad="69850" dist="43180" dir="5400000" sx="0" sy="0">
                  <a:srgbClr val="000000">
                    <a:alpha val="65000"/>
                  </a:srgbClr>
                </a:outerShdw>
              </a:effectLst>
              <a:ea typeface="HG丸ｺﾞｼｯｸM-PRO" panose="020F0600000000000000" pitchFamily="50" charset="-128"/>
              <a:cs typeface="Times New Roman" panose="02020603050405020304" pitchFamily="18" charset="0"/>
            </a:endParaRPr>
          </a:p>
          <a:p>
            <a:pPr algn="just">
              <a:lnSpc>
                <a:spcPts val="1500"/>
              </a:lnSpc>
            </a:pPr>
            <a:endParaRPr lang="en-US" altLang="ja-JP" sz="1200" b="1" kern="100" dirty="0">
              <a:ln w="953" cap="flat" cmpd="sng" algn="ctr">
                <a:solidFill>
                  <a:srgbClr val="000000"/>
                </a:solidFill>
                <a:prstDash val="solid"/>
                <a:round/>
              </a:ln>
              <a:solidFill>
                <a:srgbClr val="000000"/>
              </a:solidFill>
              <a:effectLst>
                <a:outerShdw blurRad="69850" dist="43180" dir="5400000" sx="0" sy="0">
                  <a:srgbClr val="000000">
                    <a:alpha val="65000"/>
                  </a:srgbClr>
                </a:outerShdw>
              </a:effectLst>
              <a:ea typeface="HG丸ｺﾞｼｯｸM-PRO" panose="020F0600000000000000" pitchFamily="50" charset="-128"/>
              <a:cs typeface="Times New Roman" panose="02020603050405020304" pitchFamily="18" charset="0"/>
            </a:endParaRPr>
          </a:p>
          <a:p>
            <a:pPr algn="just">
              <a:lnSpc>
                <a:spcPts val="1500"/>
              </a:lnSpc>
            </a:pPr>
            <a:r>
              <a:rPr lang="ja-JP" altLang="en-US" sz="1200" b="1" kern="100" dirty="0">
                <a:effectLst>
                  <a:outerShdw blurRad="38100" dist="38100" dir="2700000" algn="tl">
                    <a:srgbClr val="000000">
                      <a:alpha val="43137"/>
                    </a:srgbClr>
                  </a:outerShdw>
                </a:effectLst>
                <a:ea typeface="HG丸ｺﾞｼｯｸM-PRO" panose="020F0600000000000000" pitchFamily="50" charset="-128"/>
                <a:cs typeface="Times New Roman" panose="02020603050405020304" pitchFamily="18" charset="0"/>
              </a:rPr>
              <a:t>　</a:t>
            </a:r>
            <a:r>
              <a:rPr lang="ja-JP" altLang="en-US" sz="1100" kern="1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Times New Roman" panose="02020603050405020304" pitchFamily="18" charset="0"/>
              </a:rPr>
              <a:t>県民参加の森づくり事業</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・森林ボランティア活動支援事業</a:t>
            </a:r>
          </a:p>
          <a:p>
            <a:pPr algn="just">
              <a:lnSpc>
                <a:spcPts val="1400"/>
              </a:lnSpc>
            </a:pP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・森づくり県民提案事業</a:t>
            </a:r>
          </a:p>
          <a:p>
            <a:pPr algn="just">
              <a:lnSpc>
                <a:spcPts val="1400"/>
              </a:lnSpc>
            </a:pP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・市町村等の森づくり活動支援事業</a:t>
            </a:r>
          </a:p>
          <a:p>
            <a:pPr indent="152400" algn="just">
              <a:lnSpc>
                <a:spcPts val="1500"/>
              </a:lnSpc>
            </a:pPr>
            <a:endParaRPr lang="en-US" alt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152400" algn="just">
              <a:lnSpc>
                <a:spcPts val="1500"/>
              </a:lnSpc>
            </a:pPr>
            <a:r>
              <a:rPr lang="ja-JP" altLang="en-US" sz="1100" kern="1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sz="1100" kern="1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Times New Roman" panose="02020603050405020304" pitchFamily="18" charset="0"/>
              </a:rPr>
              <a:t>森林環境教育推進事業</a:t>
            </a:r>
            <a:r>
              <a:rPr lang="ja-JP" altLang="en-US" sz="1100" kern="1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・森林環境学習活動支援事業</a:t>
            </a:r>
          </a:p>
          <a:p>
            <a:pPr algn="just">
              <a:lnSpc>
                <a:spcPts val="1500"/>
              </a:lnSpc>
            </a:pP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・森林環境教育指導者養成事業</a:t>
            </a:r>
          </a:p>
          <a:p>
            <a:pPr algn="just">
              <a:lnSpc>
                <a:spcPts val="1500"/>
              </a:lnSpc>
            </a:pPr>
            <a:r>
              <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en-US" alt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500"/>
              </a:lnSpc>
            </a:pPr>
            <a:r>
              <a:rPr lang="ja-JP" altLang="en-US"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1100" kern="1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Times New Roman" panose="02020603050405020304" pitchFamily="18" charset="0"/>
              </a:rPr>
              <a:t>普及啓発事業</a:t>
            </a:r>
            <a:r>
              <a:rPr lang="ja-JP" altLang="en-US" sz="1100" kern="1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・普及啓発活動</a:t>
            </a:r>
            <a:endParaRPr lang="en-US" alt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500"/>
              </a:lnSpc>
            </a:pPr>
            <a:r>
              <a:rPr lang="ja-JP" altLang="en-US"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・あきた森づくりサポートセンターの運営</a:t>
            </a:r>
            <a:endParaRPr lang="en-US" alt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500"/>
              </a:lnSpc>
            </a:pPr>
            <a:r>
              <a:rPr lang="ja-JP" altLang="en-US"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・秋田県水と緑の森づくり基金運営委員会</a:t>
            </a:r>
            <a:endParaRPr lang="en-US" alt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500"/>
              </a:lnSpc>
            </a:pPr>
            <a:r>
              <a:rPr lang="ja-JP" altLang="en-US"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・森林環境保全に関する試験研究</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7" name="ホームベース 241">
            <a:extLst>
              <a:ext uri="{FF2B5EF4-FFF2-40B4-BE49-F238E27FC236}">
                <a16:creationId xmlns:a16="http://schemas.microsoft.com/office/drawing/2014/main" id="{3FA7B2D0-FED8-6574-F43D-2B71745459BB}"/>
              </a:ext>
            </a:extLst>
          </p:cNvPr>
          <p:cNvSpPr/>
          <p:nvPr/>
        </p:nvSpPr>
        <p:spPr>
          <a:xfrm>
            <a:off x="6273049" y="1943171"/>
            <a:ext cx="2190750" cy="523875"/>
          </a:xfrm>
          <a:prstGeom prst="homePlate">
            <a:avLst/>
          </a:prstGeom>
          <a:solidFill>
            <a:schemeClr val="accent2">
              <a:lumMod val="60000"/>
              <a:lumOff val="40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ot="0" wrap="square" numCol="1" spcCol="0" rtlCol="0" fromWordArt="0" anchor="ctr" anchorCtr="0" forceAA="0" compatLnSpc="1"/>
          <a:lstStyle/>
          <a:p>
            <a:pPr algn="l"/>
            <a:r>
              <a:rPr lang="ja-JP" sz="1400" b="1" kern="100">
                <a:effectLst/>
                <a:ea typeface="HG丸ｺﾞｼｯｸM-PRO" panose="020F0600000000000000" pitchFamily="50" charset="-128"/>
                <a:cs typeface="Times New Roman" panose="02020603050405020304" pitchFamily="18" charset="0"/>
              </a:rPr>
              <a:t>県民参加の森づくり</a:t>
            </a:r>
            <a:endParaRPr lang="ja-JP" sz="1200" kern="100">
              <a:effectLst/>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62490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C8BEA1-3105-C2BB-172C-5DF7993F8655}"/>
              </a:ext>
            </a:extLst>
          </p:cNvPr>
          <p:cNvSpPr>
            <a:spLocks noGrp="1"/>
          </p:cNvSpPr>
          <p:nvPr>
            <p:ph type="title"/>
          </p:nvPr>
        </p:nvSpPr>
        <p:spPr/>
        <p:txBody>
          <a:bodyPr>
            <a:normAutofit/>
          </a:bodyPr>
          <a:lstStyle/>
          <a:p>
            <a:r>
              <a:rPr lang="ja-JP" altLang="ja-JP" b="1" kern="100" dirty="0">
                <a:solidFill>
                  <a:srgbClr val="000000"/>
                </a:solidFill>
                <a:effectLst/>
                <a:latin typeface="+mj-ea"/>
                <a:cs typeface="Times New Roman" panose="02020603050405020304" pitchFamily="18" charset="0"/>
              </a:rPr>
              <a:t>秋田県水と緑の森づくり事業（ハード事業）</a:t>
            </a:r>
            <a:endParaRPr kumimoji="1" lang="ja-JP" altLang="en-US" dirty="0">
              <a:latin typeface="+mj-ea"/>
            </a:endParaRPr>
          </a:p>
        </p:txBody>
      </p:sp>
      <p:sp>
        <p:nvSpPr>
          <p:cNvPr id="3" name="コンテンツ プレースホルダー 2">
            <a:extLst>
              <a:ext uri="{FF2B5EF4-FFF2-40B4-BE49-F238E27FC236}">
                <a16:creationId xmlns:a16="http://schemas.microsoft.com/office/drawing/2014/main" id="{69E91EB8-1147-7CBC-3648-064357ADF6D7}"/>
              </a:ext>
            </a:extLst>
          </p:cNvPr>
          <p:cNvSpPr>
            <a:spLocks noGrp="1"/>
          </p:cNvSpPr>
          <p:nvPr>
            <p:ph idx="1"/>
          </p:nvPr>
        </p:nvSpPr>
        <p:spPr>
          <a:xfrm>
            <a:off x="838200" y="1929384"/>
            <a:ext cx="10515600" cy="4210159"/>
          </a:xfrm>
        </p:spPr>
        <p:txBody>
          <a:bodyPr>
            <a:normAutofit fontScale="85000" lnSpcReduction="20000"/>
          </a:bodyPr>
          <a:lstStyle/>
          <a:p>
            <a:pPr marL="0" indent="0">
              <a:buNone/>
            </a:pPr>
            <a:r>
              <a:rPr lang="ja-JP" altLang="ja-JP" sz="1800" b="1" kern="100" dirty="0">
                <a:solidFill>
                  <a:srgbClr val="000000"/>
                </a:solidFill>
                <a:effectLst/>
                <a:latin typeface="+mn-ea"/>
                <a:cs typeface="Times New Roman" panose="02020603050405020304" pitchFamily="18" charset="0"/>
              </a:rPr>
              <a:t> </a:t>
            </a:r>
            <a:r>
              <a:rPr lang="ja-JP" altLang="en-US" sz="1800" b="1" kern="100" dirty="0">
                <a:solidFill>
                  <a:srgbClr val="000000"/>
                </a:solidFill>
                <a:effectLst/>
                <a:latin typeface="+mn-ea"/>
                <a:cs typeface="Times New Roman" panose="02020603050405020304" pitchFamily="18" charset="0"/>
              </a:rPr>
              <a:t>①</a:t>
            </a:r>
            <a:r>
              <a:rPr lang="ja-JP" altLang="ja-JP" sz="1800" b="1" kern="100" dirty="0">
                <a:solidFill>
                  <a:srgbClr val="000000"/>
                </a:solidFill>
                <a:effectLst/>
                <a:latin typeface="+mn-ea"/>
                <a:cs typeface="Times New Roman" panose="02020603050405020304" pitchFamily="18" charset="0"/>
              </a:rPr>
              <a:t>豊かな里山林整備事業　</a:t>
            </a:r>
            <a:endParaRPr lang="en-US" altLang="ja-JP" sz="1800" b="1" kern="100" dirty="0">
              <a:solidFill>
                <a:srgbClr val="000000"/>
              </a:solidFill>
              <a:effectLst/>
              <a:latin typeface="+mn-ea"/>
              <a:cs typeface="Times New Roman" panose="02020603050405020304" pitchFamily="18" charset="0"/>
            </a:endParaRPr>
          </a:p>
          <a:p>
            <a:pPr marL="0" indent="0">
              <a:buNone/>
            </a:pPr>
            <a:r>
              <a:rPr lang="ja-JP" altLang="ja-JP" sz="1600" b="1" kern="100" dirty="0">
                <a:solidFill>
                  <a:srgbClr val="000000"/>
                </a:solidFill>
                <a:effectLst/>
                <a:latin typeface="+mn-ea"/>
                <a:cs typeface="Times New Roman" panose="02020603050405020304" pitchFamily="18" charset="0"/>
              </a:rPr>
              <a:t>○針広混交林化事業　</a:t>
            </a:r>
            <a:endParaRPr lang="en-US" altLang="ja-JP" sz="1600" b="1" kern="100" dirty="0">
              <a:solidFill>
                <a:srgbClr val="000000"/>
              </a:solidFill>
              <a:effectLst/>
              <a:latin typeface="+mn-ea"/>
              <a:cs typeface="Times New Roman" panose="02020603050405020304" pitchFamily="18" charset="0"/>
            </a:endParaRPr>
          </a:p>
          <a:p>
            <a:pPr marL="0" indent="0">
              <a:buNone/>
            </a:pPr>
            <a:r>
              <a:rPr lang="ja-JP" altLang="en-US" sz="1600" kern="100" dirty="0">
                <a:effectLst/>
                <a:latin typeface="+mn-ea"/>
                <a:cs typeface="Times New Roman" panose="02020603050405020304" pitchFamily="18" charset="0"/>
              </a:rPr>
              <a:t>　</a:t>
            </a:r>
            <a:r>
              <a:rPr lang="ja-JP" altLang="ja-JP" sz="1600" kern="100" dirty="0">
                <a:effectLst/>
                <a:latin typeface="+mn-ea"/>
                <a:cs typeface="Times New Roman" panose="02020603050405020304" pitchFamily="18" charset="0"/>
              </a:rPr>
              <a:t>概　　要：生育の思わしくないスギ人工林等を公益的機能の高い広葉樹との混交林へ誘導します。</a:t>
            </a:r>
          </a:p>
          <a:p>
            <a:pPr marL="0" indent="0" algn="l">
              <a:lnSpc>
                <a:spcPts val="1200"/>
              </a:lnSpc>
              <a:buNone/>
            </a:pPr>
            <a:r>
              <a:rPr lang="ja-JP" altLang="en-US" sz="1600" kern="100" dirty="0">
                <a:effectLst/>
                <a:latin typeface="+mn-ea"/>
                <a:cs typeface="Times New Roman" panose="02020603050405020304" pitchFamily="18" charset="0"/>
              </a:rPr>
              <a:t>　</a:t>
            </a:r>
            <a:r>
              <a:rPr lang="ja-JP" altLang="ja-JP" sz="1600" kern="100" dirty="0">
                <a:effectLst/>
                <a:latin typeface="+mn-ea"/>
                <a:cs typeface="Times New Roman" panose="02020603050405020304" pitchFamily="18" charset="0"/>
              </a:rPr>
              <a:t>事業主体：市町村、財産区、森林組合、林業事業体、県等</a:t>
            </a:r>
          </a:p>
          <a:p>
            <a:pPr marL="0" indent="0" algn="l">
              <a:lnSpc>
                <a:spcPts val="1200"/>
              </a:lnSpc>
              <a:buNone/>
            </a:pPr>
            <a:r>
              <a:rPr lang="ja-JP" altLang="en-US" sz="1600" kern="100" dirty="0">
                <a:effectLst/>
                <a:latin typeface="+mn-ea"/>
                <a:cs typeface="Times New Roman" panose="02020603050405020304" pitchFamily="18" charset="0"/>
              </a:rPr>
              <a:t>　</a:t>
            </a:r>
            <a:r>
              <a:rPr lang="ja-JP" altLang="ja-JP" sz="1600" kern="100" dirty="0">
                <a:effectLst/>
                <a:latin typeface="+mn-ea"/>
                <a:cs typeface="Times New Roman" panose="02020603050405020304" pitchFamily="18" charset="0"/>
              </a:rPr>
              <a:t>対象森林：県内民有林（公有林・私有林）のうち生育の思わしくないスギ人工林等</a:t>
            </a:r>
          </a:p>
          <a:p>
            <a:pPr marL="0" indent="0" algn="l">
              <a:lnSpc>
                <a:spcPts val="1200"/>
              </a:lnSpc>
              <a:buNone/>
            </a:pPr>
            <a:r>
              <a:rPr lang="ja-JP" altLang="en-US" sz="1600" kern="100" dirty="0">
                <a:effectLst/>
                <a:latin typeface="+mn-ea"/>
                <a:cs typeface="Times New Roman" panose="02020603050405020304" pitchFamily="18" charset="0"/>
              </a:rPr>
              <a:t>　</a:t>
            </a:r>
            <a:r>
              <a:rPr lang="ja-JP" altLang="ja-JP" sz="1600" kern="100" dirty="0">
                <a:effectLst/>
                <a:latin typeface="+mn-ea"/>
                <a:cs typeface="Times New Roman" panose="02020603050405020304" pitchFamily="18" charset="0"/>
              </a:rPr>
              <a:t>実施条件：</a:t>
            </a:r>
            <a:r>
              <a:rPr lang="en-US" altLang="ja-JP" sz="1600" kern="100" dirty="0">
                <a:effectLst/>
                <a:latin typeface="+mn-ea"/>
                <a:cs typeface="Times New Roman" panose="02020603050405020304" pitchFamily="18" charset="0"/>
              </a:rPr>
              <a:t>20</a:t>
            </a:r>
            <a:r>
              <a:rPr lang="ja-JP" altLang="ja-JP" sz="1600" kern="100" dirty="0">
                <a:effectLst/>
                <a:latin typeface="+mn-ea"/>
                <a:cs typeface="Times New Roman" panose="02020603050405020304" pitchFamily="18" charset="0"/>
              </a:rPr>
              <a:t>年間皆伐と転用を制限する協定を締結します。</a:t>
            </a:r>
          </a:p>
          <a:p>
            <a:pPr marL="0" indent="0" algn="l">
              <a:lnSpc>
                <a:spcPts val="1200"/>
              </a:lnSpc>
              <a:buNone/>
            </a:pPr>
            <a:r>
              <a:rPr lang="ja-JP" altLang="en-US" sz="1600" kern="100" dirty="0">
                <a:effectLst/>
                <a:latin typeface="+mn-ea"/>
                <a:cs typeface="Times New Roman" panose="02020603050405020304" pitchFamily="18" charset="0"/>
              </a:rPr>
              <a:t>　</a:t>
            </a:r>
            <a:r>
              <a:rPr lang="ja-JP" altLang="ja-JP" sz="1600" kern="100" dirty="0">
                <a:effectLst/>
                <a:latin typeface="+mn-ea"/>
                <a:cs typeface="Times New Roman" panose="02020603050405020304" pitchFamily="18" charset="0"/>
              </a:rPr>
              <a:t>事業内容：現況調査、誘導伐（本数率で</a:t>
            </a:r>
            <a:r>
              <a:rPr lang="en-US" altLang="ja-JP" sz="1600" kern="100" dirty="0">
                <a:effectLst/>
                <a:latin typeface="+mn-ea"/>
                <a:cs typeface="Times New Roman" panose="02020603050405020304" pitchFamily="18" charset="0"/>
              </a:rPr>
              <a:t>40</a:t>
            </a:r>
            <a:r>
              <a:rPr lang="ja-JP" altLang="ja-JP" sz="1600" kern="100" dirty="0">
                <a:effectLst/>
                <a:latin typeface="+mn-ea"/>
                <a:cs typeface="Times New Roman" panose="02020603050405020304" pitchFamily="18" charset="0"/>
              </a:rPr>
              <a:t>％程度の伐採）、作業道整備等</a:t>
            </a:r>
            <a:endParaRPr lang="en-US" altLang="ja-JP" sz="1600" kern="100" dirty="0">
              <a:effectLst/>
              <a:latin typeface="+mn-ea"/>
              <a:cs typeface="Times New Roman" panose="02020603050405020304" pitchFamily="18" charset="0"/>
            </a:endParaRPr>
          </a:p>
          <a:p>
            <a:pPr marL="0" indent="0" algn="l">
              <a:lnSpc>
                <a:spcPts val="2000"/>
              </a:lnSpc>
              <a:buNone/>
            </a:pPr>
            <a:r>
              <a:rPr lang="ja-JP" altLang="ja-JP" sz="1600" b="1" kern="100" dirty="0">
                <a:solidFill>
                  <a:srgbClr val="000000"/>
                </a:solidFill>
                <a:effectLst/>
                <a:latin typeface="+mn-ea"/>
                <a:cs typeface="Times New Roman" panose="02020603050405020304" pitchFamily="18" charset="0"/>
              </a:rPr>
              <a:t>○広葉樹林再生事業　</a:t>
            </a:r>
            <a:endParaRPr lang="en-US" altLang="ja-JP" sz="1600" b="1" kern="100" dirty="0">
              <a:solidFill>
                <a:srgbClr val="000000"/>
              </a:solidFill>
              <a:effectLst/>
              <a:latin typeface="+mn-ea"/>
              <a:cs typeface="Times New Roman" panose="02020603050405020304" pitchFamily="18" charset="0"/>
            </a:endParaRPr>
          </a:p>
          <a:p>
            <a:pPr marL="0" indent="0" algn="l">
              <a:lnSpc>
                <a:spcPts val="1200"/>
              </a:lnSpc>
              <a:buNone/>
            </a:pPr>
            <a:r>
              <a:rPr lang="ja-JP" altLang="en-US" sz="1600" kern="100" dirty="0">
                <a:effectLst/>
                <a:latin typeface="+mn-ea"/>
                <a:cs typeface="Times New Roman" panose="02020603050405020304" pitchFamily="18" charset="0"/>
              </a:rPr>
              <a:t>　</a:t>
            </a:r>
            <a:r>
              <a:rPr lang="ja-JP" altLang="ja-JP" sz="1600" kern="100" dirty="0">
                <a:effectLst/>
                <a:latin typeface="+mn-ea"/>
                <a:cs typeface="Times New Roman" panose="02020603050405020304" pitchFamily="18" charset="0"/>
              </a:rPr>
              <a:t>概　　要：過去に損なわれた森林環境を取り戻し、野生動植物などが生息・生育できる生態系の健全性に</a:t>
            </a:r>
          </a:p>
          <a:p>
            <a:pPr marL="0" indent="0" algn="l">
              <a:lnSpc>
                <a:spcPts val="1200"/>
              </a:lnSpc>
              <a:buNone/>
            </a:pPr>
            <a:r>
              <a:rPr lang="ja-JP" altLang="en-US" sz="1600" kern="100" dirty="0">
                <a:effectLst/>
                <a:latin typeface="+mn-ea"/>
                <a:cs typeface="Times New Roman" panose="02020603050405020304" pitchFamily="18" charset="0"/>
              </a:rPr>
              <a:t>　　　　　　</a:t>
            </a:r>
            <a:r>
              <a:rPr lang="ja-JP" altLang="ja-JP" sz="1600" kern="100" dirty="0">
                <a:effectLst/>
                <a:latin typeface="+mn-ea"/>
                <a:cs typeface="Times New Roman" panose="02020603050405020304" pitchFamily="18" charset="0"/>
              </a:rPr>
              <a:t>配慮した広葉樹林の再生を図ります。</a:t>
            </a:r>
          </a:p>
          <a:p>
            <a:pPr marL="0" indent="0" algn="l">
              <a:lnSpc>
                <a:spcPts val="1200"/>
              </a:lnSpc>
              <a:buNone/>
            </a:pPr>
            <a:r>
              <a:rPr lang="ja-JP" altLang="en-US" sz="1600" kern="100" dirty="0">
                <a:effectLst/>
                <a:latin typeface="+mn-ea"/>
                <a:cs typeface="Times New Roman" panose="02020603050405020304" pitchFamily="18" charset="0"/>
              </a:rPr>
              <a:t>　</a:t>
            </a:r>
            <a:r>
              <a:rPr lang="ja-JP" altLang="ja-JP" sz="1600" kern="100" dirty="0">
                <a:effectLst/>
                <a:latin typeface="+mn-ea"/>
                <a:cs typeface="Times New Roman" panose="02020603050405020304" pitchFamily="18" charset="0"/>
              </a:rPr>
              <a:t>事業主体：市町村、県</a:t>
            </a:r>
          </a:p>
          <a:p>
            <a:pPr marL="0" indent="0" algn="l">
              <a:lnSpc>
                <a:spcPts val="1200"/>
              </a:lnSpc>
              <a:buNone/>
            </a:pPr>
            <a:r>
              <a:rPr lang="ja-JP" altLang="en-US" sz="1600" kern="100" dirty="0">
                <a:effectLst/>
                <a:latin typeface="+mn-ea"/>
                <a:cs typeface="Times New Roman" panose="02020603050405020304" pitchFamily="18" charset="0"/>
              </a:rPr>
              <a:t>　</a:t>
            </a:r>
            <a:r>
              <a:rPr lang="ja-JP" altLang="ja-JP" sz="1600" kern="100" dirty="0">
                <a:effectLst/>
                <a:latin typeface="+mn-ea"/>
                <a:cs typeface="Times New Roman" panose="02020603050405020304" pitchFamily="18" charset="0"/>
              </a:rPr>
              <a:t>対 象 地：県内民有林で、天然更新による森林形成が困難な箇所</a:t>
            </a:r>
          </a:p>
          <a:p>
            <a:pPr marL="0" indent="0" algn="l">
              <a:lnSpc>
                <a:spcPts val="1200"/>
              </a:lnSpc>
              <a:buNone/>
            </a:pPr>
            <a:r>
              <a:rPr lang="ja-JP" altLang="en-US" sz="1600" kern="100" dirty="0">
                <a:effectLst/>
                <a:latin typeface="+mn-ea"/>
                <a:cs typeface="Times New Roman" panose="02020603050405020304" pitchFamily="18" charset="0"/>
              </a:rPr>
              <a:t>　　　　　  </a:t>
            </a:r>
            <a:r>
              <a:rPr lang="ja-JP" altLang="ja-JP" sz="1600" kern="100" dirty="0">
                <a:effectLst/>
                <a:latin typeface="+mn-ea"/>
                <a:cs typeface="Times New Roman" panose="02020603050405020304" pitchFamily="18" charset="0"/>
              </a:rPr>
              <a:t>放牧跡地等で、将来再利用しない箇所</a:t>
            </a:r>
          </a:p>
          <a:p>
            <a:pPr marL="0" indent="0" algn="l">
              <a:lnSpc>
                <a:spcPts val="1200"/>
              </a:lnSpc>
              <a:buNone/>
            </a:pPr>
            <a:r>
              <a:rPr lang="ja-JP" altLang="en-US" sz="1600" kern="100" dirty="0">
                <a:effectLst/>
                <a:latin typeface="+mn-ea"/>
                <a:cs typeface="Times New Roman" panose="02020603050405020304" pitchFamily="18" charset="0"/>
              </a:rPr>
              <a:t>　</a:t>
            </a:r>
            <a:r>
              <a:rPr lang="ja-JP" altLang="ja-JP" sz="1600" kern="100" dirty="0">
                <a:effectLst/>
                <a:latin typeface="+mn-ea"/>
                <a:cs typeface="Times New Roman" panose="02020603050405020304" pitchFamily="18" charset="0"/>
              </a:rPr>
              <a:t>事業内容：検討委員会開催、現況調査（区域測量、土壌調査等）、植栽、下刈等</a:t>
            </a:r>
          </a:p>
          <a:p>
            <a:pPr marL="0" indent="0" algn="l">
              <a:lnSpc>
                <a:spcPts val="1200"/>
              </a:lnSpc>
              <a:buNone/>
            </a:pPr>
            <a:endParaRPr lang="ja-JP" altLang="ja-JP" sz="1600" kern="100" dirty="0">
              <a:effectLst/>
              <a:latin typeface="+mn-ea"/>
              <a:cs typeface="Times New Roman" panose="02020603050405020304" pitchFamily="18" charset="0"/>
            </a:endParaRPr>
          </a:p>
          <a:p>
            <a:pPr marL="0" indent="0">
              <a:buNone/>
            </a:pPr>
            <a:endParaRPr lang="ja-JP" altLang="ja-JP" sz="1800" kern="100" dirty="0">
              <a:effectLst/>
              <a:latin typeface="+mn-ea"/>
              <a:cs typeface="Times New Roman" panose="02020603050405020304" pitchFamily="18" charset="0"/>
            </a:endParaRPr>
          </a:p>
          <a:p>
            <a:pPr marL="0" indent="0">
              <a:buNone/>
            </a:pPr>
            <a:endParaRPr kumimoji="1" lang="ja-JP" altLang="en-US" sz="2200" dirty="0">
              <a:latin typeface="+mn-ea"/>
            </a:endParaRPr>
          </a:p>
        </p:txBody>
      </p:sp>
      <p:pic>
        <p:nvPicPr>
          <p:cNvPr id="4" name="Picture 9">
            <a:extLst>
              <a:ext uri="{FF2B5EF4-FFF2-40B4-BE49-F238E27FC236}">
                <a16:creationId xmlns:a16="http://schemas.microsoft.com/office/drawing/2014/main" id="{12A9EF81-82DC-0926-759E-98CE8D665E2E}"/>
              </a:ext>
            </a:extLst>
          </p:cNvPr>
          <p:cNvPicPr/>
          <p:nvPr/>
        </p:nvPicPr>
        <p:blipFill>
          <a:blip r:embed="rId2"/>
          <a:stretch>
            <a:fillRect/>
          </a:stretch>
        </p:blipFill>
        <p:spPr>
          <a:xfrm>
            <a:off x="9267278" y="2790825"/>
            <a:ext cx="1884045" cy="1276350"/>
          </a:xfrm>
          <a:prstGeom prst="rect">
            <a:avLst/>
          </a:prstGeom>
          <a:noFill/>
          <a:ln>
            <a:noFill/>
          </a:ln>
        </p:spPr>
      </p:pic>
      <p:pic>
        <p:nvPicPr>
          <p:cNvPr id="5" name="Picture 17">
            <a:extLst>
              <a:ext uri="{FF2B5EF4-FFF2-40B4-BE49-F238E27FC236}">
                <a16:creationId xmlns:a16="http://schemas.microsoft.com/office/drawing/2014/main" id="{7F983A02-882A-73E9-A1BD-6B5103AD35CC}"/>
              </a:ext>
            </a:extLst>
          </p:cNvPr>
          <p:cNvPicPr/>
          <p:nvPr/>
        </p:nvPicPr>
        <p:blipFill>
          <a:blip r:embed="rId3"/>
          <a:stretch>
            <a:fillRect/>
          </a:stretch>
        </p:blipFill>
        <p:spPr>
          <a:xfrm>
            <a:off x="9341922" y="4705250"/>
            <a:ext cx="1884045" cy="1348231"/>
          </a:xfrm>
          <a:prstGeom prst="rect">
            <a:avLst/>
          </a:prstGeom>
          <a:noFill/>
          <a:ln>
            <a:noFill/>
          </a:ln>
        </p:spPr>
      </p:pic>
    </p:spTree>
    <p:extLst>
      <p:ext uri="{BB962C8B-B14F-4D97-AF65-F5344CB8AC3E}">
        <p14:creationId xmlns:p14="http://schemas.microsoft.com/office/powerpoint/2010/main" val="2915100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38D794-13BD-492A-1E04-D80C20265193}"/>
              </a:ext>
            </a:extLst>
          </p:cNvPr>
          <p:cNvSpPr>
            <a:spLocks noGrp="1"/>
          </p:cNvSpPr>
          <p:nvPr>
            <p:ph type="title"/>
          </p:nvPr>
        </p:nvSpPr>
        <p:spPr/>
        <p:txBody>
          <a:bodyPr>
            <a:noAutofit/>
          </a:bodyPr>
          <a:lstStyle/>
          <a:p>
            <a:r>
              <a:rPr lang="ja-JP" altLang="ja-JP" b="1" kern="100" dirty="0">
                <a:solidFill>
                  <a:srgbClr val="000000"/>
                </a:solidFill>
                <a:effectLst/>
                <a:latin typeface="+mj-ea"/>
                <a:cs typeface="Times New Roman" panose="02020603050405020304" pitchFamily="18" charset="0"/>
              </a:rPr>
              <a:t>秋田県水と緑の森づくり事業（ハード事業）</a:t>
            </a:r>
            <a:endParaRPr kumimoji="1" lang="ja-JP" altLang="en-US" dirty="0"/>
          </a:p>
        </p:txBody>
      </p:sp>
      <p:sp>
        <p:nvSpPr>
          <p:cNvPr id="3" name="コンテンツ プレースホルダー 2">
            <a:extLst>
              <a:ext uri="{FF2B5EF4-FFF2-40B4-BE49-F238E27FC236}">
                <a16:creationId xmlns:a16="http://schemas.microsoft.com/office/drawing/2014/main" id="{68A5C8E3-BD31-0CA6-8E9E-26FEAF29A7EF}"/>
              </a:ext>
            </a:extLst>
          </p:cNvPr>
          <p:cNvSpPr>
            <a:spLocks noGrp="1"/>
          </p:cNvSpPr>
          <p:nvPr>
            <p:ph idx="1"/>
          </p:nvPr>
        </p:nvSpPr>
        <p:spPr>
          <a:xfrm>
            <a:off x="838200" y="1930400"/>
            <a:ext cx="10515600" cy="4224868"/>
          </a:xfrm>
        </p:spPr>
        <p:txBody>
          <a:bodyPr>
            <a:normAutofit fontScale="85000" lnSpcReduction="20000"/>
          </a:bodyPr>
          <a:lstStyle/>
          <a:p>
            <a:pPr marL="0" indent="0" algn="l">
              <a:buNone/>
            </a:pPr>
            <a:r>
              <a:rPr lang="ja-JP" altLang="ja-JP" sz="1800" b="1" kern="100" dirty="0">
                <a:solidFill>
                  <a:srgbClr val="000000"/>
                </a:solidFill>
                <a:effectLst/>
                <a:latin typeface="+mn-ea"/>
                <a:cs typeface="Times New Roman" panose="02020603050405020304" pitchFamily="18" charset="0"/>
              </a:rPr>
              <a:t>② 安全・安心な森整備事業　</a:t>
            </a:r>
            <a:endParaRPr lang="en-US" altLang="ja-JP" sz="1800" b="1" kern="100" dirty="0">
              <a:solidFill>
                <a:srgbClr val="000000"/>
              </a:solidFill>
              <a:effectLst/>
              <a:latin typeface="+mn-ea"/>
              <a:cs typeface="Times New Roman" panose="02020603050405020304" pitchFamily="18" charset="0"/>
            </a:endParaRPr>
          </a:p>
          <a:p>
            <a:pPr marL="0" indent="0" algn="l">
              <a:lnSpc>
                <a:spcPts val="2000"/>
              </a:lnSpc>
              <a:buNone/>
            </a:pPr>
            <a:r>
              <a:rPr lang="ja-JP" altLang="ja-JP" sz="1500" b="1" kern="100" dirty="0">
                <a:solidFill>
                  <a:srgbClr val="000000"/>
                </a:solidFill>
                <a:effectLst/>
                <a:latin typeface="+mn-ea"/>
                <a:cs typeface="Times New Roman" panose="02020603050405020304" pitchFamily="18" charset="0"/>
              </a:rPr>
              <a:t>○緩衝帯等整備事業　　　　　　</a:t>
            </a:r>
            <a:endParaRPr lang="en-US" altLang="ja-JP" sz="1500" b="1" kern="100" dirty="0">
              <a:solidFill>
                <a:srgbClr val="000000"/>
              </a:solidFill>
              <a:effectLst/>
              <a:latin typeface="+mn-ea"/>
              <a:cs typeface="Times New Roman" panose="02020603050405020304" pitchFamily="18" charset="0"/>
            </a:endParaRPr>
          </a:p>
          <a:p>
            <a:pPr marL="0" indent="0" algn="l">
              <a:lnSpc>
                <a:spcPts val="2000"/>
              </a:lnSpc>
              <a:buNone/>
            </a:pPr>
            <a:r>
              <a:rPr lang="ja-JP" altLang="en-US" sz="1500" kern="100" dirty="0">
                <a:effectLst/>
                <a:latin typeface="+mn-ea"/>
                <a:cs typeface="Times New Roman" panose="02020603050405020304" pitchFamily="18" charset="0"/>
              </a:rPr>
              <a:t>　</a:t>
            </a:r>
            <a:r>
              <a:rPr lang="ja-JP" altLang="ja-JP" sz="1500" kern="100" dirty="0">
                <a:effectLst/>
                <a:latin typeface="+mn-ea"/>
                <a:cs typeface="Times New Roman" panose="02020603050405020304" pitchFamily="18" charset="0"/>
              </a:rPr>
              <a:t>概　　要：クマ等の野生動物が出没し、人的な被害などのおそれのある森林において、緩衝帯等を整備し、野生動物の出没の抑制</a:t>
            </a:r>
            <a:endParaRPr lang="en-US" altLang="ja-JP" sz="1500" kern="100" dirty="0">
              <a:effectLst/>
              <a:latin typeface="+mn-ea"/>
              <a:cs typeface="Times New Roman" panose="02020603050405020304" pitchFamily="18" charset="0"/>
            </a:endParaRPr>
          </a:p>
          <a:p>
            <a:pPr marL="0" indent="0" algn="l">
              <a:lnSpc>
                <a:spcPts val="2000"/>
              </a:lnSpc>
              <a:buNone/>
            </a:pPr>
            <a:r>
              <a:rPr lang="ja-JP" altLang="en-US" sz="1500" kern="100" dirty="0">
                <a:effectLst/>
                <a:latin typeface="+mn-ea"/>
                <a:cs typeface="Times New Roman" panose="02020603050405020304" pitchFamily="18" charset="0"/>
              </a:rPr>
              <a:t>　　　　　　</a:t>
            </a:r>
            <a:r>
              <a:rPr lang="ja-JP" altLang="ja-JP" sz="1500" kern="100" dirty="0">
                <a:effectLst/>
                <a:latin typeface="+mn-ea"/>
                <a:cs typeface="Times New Roman" panose="02020603050405020304" pitchFamily="18" charset="0"/>
              </a:rPr>
              <a:t>を図ります。また、主要道路や通学路沿い等の藪化・過密化している森林を整備し、森林環境の保全や景観の向上を図ります。</a:t>
            </a:r>
          </a:p>
          <a:p>
            <a:pPr marL="0" indent="0" algn="l">
              <a:lnSpc>
                <a:spcPts val="1200"/>
              </a:lnSpc>
              <a:buNone/>
            </a:pPr>
            <a:r>
              <a:rPr lang="ja-JP" altLang="en-US" sz="1500" kern="100" dirty="0">
                <a:effectLst/>
                <a:latin typeface="+mn-ea"/>
                <a:cs typeface="Times New Roman" panose="02020603050405020304" pitchFamily="18" charset="0"/>
              </a:rPr>
              <a:t>　</a:t>
            </a:r>
            <a:r>
              <a:rPr lang="ja-JP" altLang="ja-JP" sz="1500" kern="100" dirty="0">
                <a:effectLst/>
                <a:latin typeface="+mn-ea"/>
                <a:cs typeface="Times New Roman" panose="02020603050405020304" pitchFamily="18" charset="0"/>
              </a:rPr>
              <a:t>事業主体：市町村、財産区、森林組合、林業事業体、県等</a:t>
            </a:r>
          </a:p>
          <a:p>
            <a:pPr marL="0" indent="0" algn="l">
              <a:lnSpc>
                <a:spcPts val="1200"/>
              </a:lnSpc>
              <a:buNone/>
            </a:pPr>
            <a:r>
              <a:rPr lang="ja-JP" altLang="en-US" sz="1500" kern="100" dirty="0">
                <a:effectLst/>
                <a:latin typeface="+mn-ea"/>
                <a:cs typeface="Times New Roman" panose="02020603050405020304" pitchFamily="18" charset="0"/>
              </a:rPr>
              <a:t>　</a:t>
            </a:r>
            <a:r>
              <a:rPr lang="ja-JP" altLang="ja-JP" sz="1500" kern="100" dirty="0">
                <a:effectLst/>
                <a:latin typeface="+mn-ea"/>
                <a:cs typeface="Times New Roman" panose="02020603050405020304" pitchFamily="18" charset="0"/>
              </a:rPr>
              <a:t>対象森林：県内民有林で、クマ等の野生動物の出没が確認された森林や、主要道路沿いや通学路沿い等の藪化・過密化している森林</a:t>
            </a:r>
            <a:endParaRPr lang="en-US" altLang="ja-JP" sz="1500" kern="100" dirty="0">
              <a:effectLst/>
              <a:latin typeface="+mn-ea"/>
              <a:cs typeface="Times New Roman" panose="02020603050405020304" pitchFamily="18" charset="0"/>
            </a:endParaRPr>
          </a:p>
          <a:p>
            <a:pPr marL="0" indent="0" algn="l">
              <a:lnSpc>
                <a:spcPts val="1200"/>
              </a:lnSpc>
              <a:buNone/>
            </a:pPr>
            <a:r>
              <a:rPr lang="ja-JP" altLang="en-US" sz="1500" kern="100" dirty="0">
                <a:effectLst/>
                <a:latin typeface="+mn-ea"/>
                <a:cs typeface="Times New Roman" panose="02020603050405020304" pitchFamily="18" charset="0"/>
              </a:rPr>
              <a:t>　</a:t>
            </a:r>
            <a:r>
              <a:rPr lang="ja-JP" altLang="ja-JP" sz="1500" kern="100" dirty="0">
                <a:effectLst/>
                <a:latin typeface="+mn-ea"/>
                <a:cs typeface="Times New Roman" panose="02020603050405020304" pitchFamily="18" charset="0"/>
              </a:rPr>
              <a:t>事業内容：現況調査、下刈、除伐、整理伐、枝打ち等</a:t>
            </a:r>
            <a:endParaRPr lang="en-US" altLang="ja-JP" sz="1500" kern="100" dirty="0">
              <a:effectLst/>
              <a:latin typeface="+mn-ea"/>
              <a:cs typeface="Times New Roman" panose="02020603050405020304" pitchFamily="18" charset="0"/>
            </a:endParaRPr>
          </a:p>
          <a:p>
            <a:pPr marL="0" indent="0" algn="l">
              <a:buNone/>
            </a:pPr>
            <a:r>
              <a:rPr lang="ja-JP" altLang="ja-JP" sz="1500" b="1" kern="100" dirty="0">
                <a:solidFill>
                  <a:srgbClr val="000000"/>
                </a:solidFill>
                <a:effectLst/>
                <a:latin typeface="+mn-ea"/>
                <a:cs typeface="Times New Roman" panose="02020603050405020304" pitchFamily="18" charset="0"/>
              </a:rPr>
              <a:t>○マツ林・ナラ林等景観向上事業</a:t>
            </a:r>
            <a:endParaRPr lang="en-US" altLang="ja-JP" sz="1500" b="1" kern="100" dirty="0">
              <a:solidFill>
                <a:srgbClr val="000000"/>
              </a:solidFill>
              <a:effectLst/>
              <a:latin typeface="+mn-ea"/>
              <a:cs typeface="Times New Roman" panose="02020603050405020304" pitchFamily="18" charset="0"/>
            </a:endParaRPr>
          </a:p>
          <a:p>
            <a:pPr marL="0" indent="0" algn="l">
              <a:buNone/>
            </a:pPr>
            <a:r>
              <a:rPr lang="ja-JP" altLang="en-US" sz="1500" kern="100" dirty="0">
                <a:effectLst/>
                <a:latin typeface="+mn-ea"/>
                <a:cs typeface="Times New Roman" panose="02020603050405020304" pitchFamily="18" charset="0"/>
              </a:rPr>
              <a:t>　</a:t>
            </a:r>
            <a:r>
              <a:rPr lang="ja-JP" altLang="ja-JP" sz="1500" kern="100" dirty="0">
                <a:effectLst/>
                <a:latin typeface="+mn-ea"/>
                <a:cs typeface="Times New Roman" panose="02020603050405020304" pitchFamily="18" charset="0"/>
              </a:rPr>
              <a:t>概　　要：松くい虫及びカシノナガキクイムシ被害等により枯れたマツやナラ林等で、景観維持や安全面に支障がある枯損木の伐採と</a:t>
            </a:r>
            <a:endParaRPr lang="en-US" altLang="ja-JP" sz="1500" kern="100" dirty="0">
              <a:effectLst/>
              <a:latin typeface="+mn-ea"/>
              <a:cs typeface="Times New Roman" panose="02020603050405020304" pitchFamily="18" charset="0"/>
            </a:endParaRPr>
          </a:p>
          <a:p>
            <a:pPr marL="0" indent="0" algn="l">
              <a:buNone/>
            </a:pPr>
            <a:r>
              <a:rPr lang="ja-JP" altLang="en-US" sz="1500" kern="100" dirty="0">
                <a:effectLst/>
                <a:latin typeface="+mn-ea"/>
                <a:cs typeface="Times New Roman" panose="02020603050405020304" pitchFamily="18" charset="0"/>
              </a:rPr>
              <a:t>　　　　　　</a:t>
            </a:r>
            <a:r>
              <a:rPr lang="ja-JP" altLang="ja-JP" sz="1500" kern="100" dirty="0">
                <a:effectLst/>
                <a:latin typeface="+mn-ea"/>
                <a:cs typeface="Times New Roman" panose="02020603050405020304" pitchFamily="18" charset="0"/>
              </a:rPr>
              <a:t>健全化に向けた植栽を行います。</a:t>
            </a:r>
          </a:p>
          <a:p>
            <a:pPr marL="0" indent="0" algn="l">
              <a:lnSpc>
                <a:spcPts val="1200"/>
              </a:lnSpc>
              <a:buNone/>
            </a:pPr>
            <a:r>
              <a:rPr lang="ja-JP" altLang="en-US" sz="1500" kern="100" dirty="0">
                <a:effectLst/>
                <a:latin typeface="+mn-ea"/>
                <a:cs typeface="Times New Roman" panose="02020603050405020304" pitchFamily="18" charset="0"/>
              </a:rPr>
              <a:t>　</a:t>
            </a:r>
            <a:r>
              <a:rPr lang="ja-JP" altLang="ja-JP" sz="1500" kern="100" dirty="0">
                <a:effectLst/>
                <a:latin typeface="+mn-ea"/>
                <a:cs typeface="Times New Roman" panose="02020603050405020304" pitchFamily="18" charset="0"/>
              </a:rPr>
              <a:t>事業主体：市町村、県</a:t>
            </a:r>
          </a:p>
          <a:p>
            <a:pPr marL="0" indent="0" algn="l">
              <a:lnSpc>
                <a:spcPts val="1200"/>
              </a:lnSpc>
              <a:buNone/>
            </a:pPr>
            <a:r>
              <a:rPr lang="ja-JP" altLang="en-US" sz="1500" kern="100" dirty="0">
                <a:effectLst/>
                <a:latin typeface="+mn-ea"/>
                <a:cs typeface="Times New Roman" panose="02020603050405020304" pitchFamily="18" charset="0"/>
              </a:rPr>
              <a:t>　</a:t>
            </a:r>
            <a:r>
              <a:rPr lang="ja-JP" altLang="ja-JP" sz="1500" kern="100" dirty="0">
                <a:effectLst/>
                <a:latin typeface="+mn-ea"/>
                <a:cs typeface="Times New Roman" panose="02020603050405020304" pitchFamily="18" charset="0"/>
              </a:rPr>
              <a:t>対象森林：県内民有林で、景観維持や安全面に支障があるマツ林やナラ林等を優先的に伐採します。</a:t>
            </a:r>
          </a:p>
          <a:p>
            <a:pPr marL="0" indent="0">
              <a:buNone/>
            </a:pPr>
            <a:r>
              <a:rPr lang="ja-JP" altLang="en-US" sz="1500" kern="100" dirty="0">
                <a:effectLst/>
                <a:latin typeface="+mn-ea"/>
                <a:cs typeface="Times New Roman" panose="02020603050405020304" pitchFamily="18" charset="0"/>
              </a:rPr>
              <a:t>　</a:t>
            </a:r>
            <a:r>
              <a:rPr lang="ja-JP" altLang="ja-JP" sz="1500" kern="100" dirty="0">
                <a:effectLst/>
                <a:latin typeface="+mn-ea"/>
                <a:cs typeface="Times New Roman" panose="02020603050405020304" pitchFamily="18" charset="0"/>
              </a:rPr>
              <a:t>事業内容：枯れマツ及び枯れたナラ等の伐採・植栽、破砕処理等</a:t>
            </a:r>
          </a:p>
          <a:p>
            <a:pPr marL="0" indent="0">
              <a:buNone/>
            </a:pPr>
            <a:endParaRPr kumimoji="1" lang="ja-JP" altLang="en-US" sz="2200" dirty="0">
              <a:latin typeface="+mn-ea"/>
            </a:endParaRPr>
          </a:p>
        </p:txBody>
      </p:sp>
    </p:spTree>
    <p:extLst>
      <p:ext uri="{BB962C8B-B14F-4D97-AF65-F5344CB8AC3E}">
        <p14:creationId xmlns:p14="http://schemas.microsoft.com/office/powerpoint/2010/main" val="1525521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38D794-13BD-492A-1E04-D80C20265193}"/>
              </a:ext>
            </a:extLst>
          </p:cNvPr>
          <p:cNvSpPr>
            <a:spLocks noGrp="1"/>
          </p:cNvSpPr>
          <p:nvPr>
            <p:ph type="title"/>
          </p:nvPr>
        </p:nvSpPr>
        <p:spPr/>
        <p:txBody>
          <a:bodyPr>
            <a:noAutofit/>
          </a:bodyPr>
          <a:lstStyle/>
          <a:p>
            <a:r>
              <a:rPr lang="ja-JP" altLang="ja-JP" b="1" kern="100" dirty="0">
                <a:solidFill>
                  <a:srgbClr val="000000"/>
                </a:solidFill>
                <a:effectLst/>
                <a:latin typeface="+mj-ea"/>
                <a:cs typeface="Times New Roman" panose="02020603050405020304" pitchFamily="18" charset="0"/>
              </a:rPr>
              <a:t>秋田県水と緑の森づくり事業（ハード事業）</a:t>
            </a:r>
            <a:endParaRPr kumimoji="1" lang="ja-JP" altLang="en-US" dirty="0"/>
          </a:p>
        </p:txBody>
      </p:sp>
      <p:sp>
        <p:nvSpPr>
          <p:cNvPr id="3" name="コンテンツ プレースホルダー 2">
            <a:extLst>
              <a:ext uri="{FF2B5EF4-FFF2-40B4-BE49-F238E27FC236}">
                <a16:creationId xmlns:a16="http://schemas.microsoft.com/office/drawing/2014/main" id="{68A5C8E3-BD31-0CA6-8E9E-26FEAF29A7EF}"/>
              </a:ext>
            </a:extLst>
          </p:cNvPr>
          <p:cNvSpPr>
            <a:spLocks noGrp="1"/>
          </p:cNvSpPr>
          <p:nvPr>
            <p:ph idx="1"/>
          </p:nvPr>
        </p:nvSpPr>
        <p:spPr>
          <a:xfrm>
            <a:off x="838200" y="1896581"/>
            <a:ext cx="10515600" cy="4156900"/>
          </a:xfrm>
        </p:spPr>
        <p:txBody>
          <a:bodyPr>
            <a:normAutofit/>
          </a:bodyPr>
          <a:lstStyle/>
          <a:p>
            <a:pPr marL="0" indent="0" algn="l">
              <a:buNone/>
            </a:pPr>
            <a:r>
              <a:rPr lang="ja-JP" altLang="ja-JP" sz="1600" b="1" kern="100" dirty="0">
                <a:solidFill>
                  <a:srgbClr val="000000"/>
                </a:solidFill>
                <a:effectLst/>
                <a:latin typeface="+mn-ea"/>
                <a:cs typeface="Times New Roman" panose="02020603050405020304" pitchFamily="18" charset="0"/>
              </a:rPr>
              <a:t>② 安全・安心な森整備事業　</a:t>
            </a:r>
            <a:endParaRPr lang="en-US" altLang="ja-JP" sz="1600" b="1" kern="100" dirty="0">
              <a:solidFill>
                <a:srgbClr val="000000"/>
              </a:solidFill>
              <a:effectLst/>
              <a:latin typeface="+mn-ea"/>
              <a:cs typeface="Times New Roman" panose="02020603050405020304" pitchFamily="18" charset="0"/>
            </a:endParaRPr>
          </a:p>
          <a:p>
            <a:pPr marL="0" indent="0" algn="l">
              <a:lnSpc>
                <a:spcPts val="2000"/>
              </a:lnSpc>
              <a:buNone/>
            </a:pPr>
            <a:endParaRPr lang="en-US" altLang="ja-JP" sz="1400" kern="100" dirty="0">
              <a:effectLst/>
              <a:latin typeface="+mn-ea"/>
              <a:cs typeface="Times New Roman" panose="02020603050405020304" pitchFamily="18" charset="0"/>
            </a:endParaRPr>
          </a:p>
          <a:p>
            <a:pPr marL="0" indent="0" algn="l">
              <a:buNone/>
            </a:pPr>
            <a:r>
              <a:rPr lang="ja-JP" altLang="ja-JP" sz="1400" b="1" kern="100" dirty="0">
                <a:solidFill>
                  <a:srgbClr val="000000"/>
                </a:solidFill>
                <a:effectLst/>
                <a:latin typeface="+mn-ea"/>
                <a:cs typeface="Times New Roman" panose="02020603050405020304" pitchFamily="18" charset="0"/>
              </a:rPr>
              <a:t>○ナラ枯れ未然防止事業</a:t>
            </a:r>
            <a:endParaRPr lang="en-US" altLang="ja-JP" sz="1400" b="1" kern="100" dirty="0">
              <a:solidFill>
                <a:srgbClr val="000000"/>
              </a:solidFill>
              <a:effectLst/>
              <a:latin typeface="+mn-ea"/>
              <a:cs typeface="Times New Roman" panose="02020603050405020304" pitchFamily="18" charset="0"/>
            </a:endParaRPr>
          </a:p>
          <a:p>
            <a:pPr marL="0" indent="0" algn="l">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概　　要：ナラ枯れ被害を未然に防止するため、被害木周辺の高齢ナラ林を伐採し、更新による森林の若返りを図ります。</a:t>
            </a: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事業主体：市町村、森林組合、林業事業体</a:t>
            </a: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対象森林：県内民有林で、ナラ枯れ被害が発生している高齢ナラ林を伐採します。</a:t>
            </a:r>
          </a:p>
          <a:p>
            <a:pPr marL="0" indent="0" algn="l">
              <a:lnSpc>
                <a:spcPts val="1200"/>
              </a:lnSpc>
              <a:buNone/>
            </a:pPr>
            <a:r>
              <a:rPr lang="ja-JP" altLang="en-US" sz="1400" kern="100" dirty="0">
                <a:effectLst/>
                <a:latin typeface="+mn-ea"/>
                <a:cs typeface="Times New Roman" panose="02020603050405020304" pitchFamily="18" charset="0"/>
              </a:rPr>
              <a:t>　</a:t>
            </a:r>
            <a:r>
              <a:rPr lang="ja-JP" altLang="ja-JP" sz="1400" kern="100" dirty="0">
                <a:effectLst/>
                <a:latin typeface="+mn-ea"/>
                <a:cs typeface="Times New Roman" panose="02020603050405020304" pitchFamily="18" charset="0"/>
              </a:rPr>
              <a:t>事業内容：被害木及びその周辺</a:t>
            </a:r>
            <a:r>
              <a:rPr lang="en-US" altLang="ja-JP" sz="1400" kern="100" dirty="0">
                <a:effectLst/>
                <a:latin typeface="+mn-ea"/>
                <a:cs typeface="Times New Roman" panose="02020603050405020304" pitchFamily="18" charset="0"/>
              </a:rPr>
              <a:t>30m</a:t>
            </a:r>
            <a:r>
              <a:rPr lang="ja-JP" altLang="ja-JP" sz="1400" kern="100" dirty="0">
                <a:effectLst/>
                <a:latin typeface="+mn-ea"/>
                <a:cs typeface="Times New Roman" panose="02020603050405020304" pitchFamily="18" charset="0"/>
              </a:rPr>
              <a:t>の健全木の伐採、造材、林外搬出等</a:t>
            </a:r>
          </a:p>
          <a:p>
            <a:pPr marL="0" indent="0" algn="l">
              <a:buNone/>
            </a:pPr>
            <a:endParaRPr lang="ja-JP" altLang="ja-JP" sz="1400" kern="100" dirty="0">
              <a:effectLst/>
              <a:latin typeface="+mn-ea"/>
              <a:cs typeface="Times New Roman" panose="02020603050405020304" pitchFamily="18" charset="0"/>
            </a:endParaRPr>
          </a:p>
          <a:p>
            <a:pPr marL="0" indent="0">
              <a:buNone/>
            </a:pPr>
            <a:endParaRPr kumimoji="1" lang="ja-JP" altLang="en-US" dirty="0">
              <a:latin typeface="+mn-ea"/>
            </a:endParaRPr>
          </a:p>
        </p:txBody>
      </p:sp>
      <p:pic>
        <p:nvPicPr>
          <p:cNvPr id="4" name="Picture 9">
            <a:extLst>
              <a:ext uri="{FF2B5EF4-FFF2-40B4-BE49-F238E27FC236}">
                <a16:creationId xmlns:a16="http://schemas.microsoft.com/office/drawing/2014/main" id="{C744DBEB-505A-985D-CA00-48EF580B46E4}"/>
              </a:ext>
            </a:extLst>
          </p:cNvPr>
          <p:cNvPicPr/>
          <p:nvPr/>
        </p:nvPicPr>
        <p:blipFill>
          <a:blip r:embed="rId2"/>
          <a:stretch>
            <a:fillRect/>
          </a:stretch>
        </p:blipFill>
        <p:spPr>
          <a:xfrm>
            <a:off x="9137819" y="4184266"/>
            <a:ext cx="1685290" cy="1266190"/>
          </a:xfrm>
          <a:prstGeom prst="rect">
            <a:avLst/>
          </a:prstGeom>
          <a:noFill/>
          <a:ln>
            <a:noFill/>
          </a:ln>
        </p:spPr>
      </p:pic>
    </p:spTree>
    <p:extLst>
      <p:ext uri="{BB962C8B-B14F-4D97-AF65-F5344CB8AC3E}">
        <p14:creationId xmlns:p14="http://schemas.microsoft.com/office/powerpoint/2010/main" val="2385926571"/>
      </p:ext>
    </p:extLst>
  </p:cSld>
  <p:clrMapOvr>
    <a:masterClrMapping/>
  </p:clrMapOvr>
</p:sld>
</file>

<file path=ppt/theme/theme1.xml><?xml version="1.0" encoding="utf-8"?>
<a:theme xmlns:a="http://schemas.openxmlformats.org/drawingml/2006/main" name="ギャラリー">
  <a:themeElements>
    <a:clrScheme name="ギャラリー">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ギャラリー">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ギャラリー">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TM10001114[[fn=ギャラリー]]</Template>
  <TotalTime>424</TotalTime>
  <Words>2378</Words>
  <Application>Microsoft Office PowerPoint</Application>
  <PresentationFormat>ワイド画面</PresentationFormat>
  <Paragraphs>173</Paragraphs>
  <Slides>16</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16</vt:i4>
      </vt:variant>
    </vt:vector>
  </HeadingPairs>
  <TitlesOfParts>
    <vt:vector size="21" baseType="lpstr">
      <vt:lpstr>HG丸ｺﾞｼｯｸM-PRO</vt:lpstr>
      <vt:lpstr>游ゴシック</vt:lpstr>
      <vt:lpstr>Arial</vt:lpstr>
      <vt:lpstr>Gill Sans MT</vt:lpstr>
      <vt:lpstr>ギャラリー</vt:lpstr>
      <vt:lpstr>令和７年度　 秋田県森林ボランティア団体等情報交換会</vt:lpstr>
      <vt:lpstr>説明の概要</vt:lpstr>
      <vt:lpstr>秋田県水と緑の森づくり税事業 【第４期５箇年計画（令和５年度～９年度）】</vt:lpstr>
      <vt:lpstr>森づくり税の概要</vt:lpstr>
      <vt:lpstr>税収について</vt:lpstr>
      <vt:lpstr>事業内容について</vt:lpstr>
      <vt:lpstr>秋田県水と緑の森づくり事業（ハード事業）</vt:lpstr>
      <vt:lpstr>秋田県水と緑の森づくり事業（ハード事業）</vt:lpstr>
      <vt:lpstr>秋田県水と緑の森づくり事業（ハード事業）</vt:lpstr>
      <vt:lpstr>秋田県水と緑の森づくり事業（ハード事業）</vt:lpstr>
      <vt:lpstr>秋田県水と緑の森づくり推進事業（ソフト事業）</vt:lpstr>
      <vt:lpstr>秋田県水と緑の森づくり推進事業（ソフト事業）</vt:lpstr>
      <vt:lpstr>秋田県水と緑の森づくり推進事業（ソフト事業）</vt:lpstr>
      <vt:lpstr>秋田県水と緑の森づくり推進事業（ソフト事業）</vt:lpstr>
      <vt:lpstr>秋田県の森林ボランティアの支援等について</vt:lpstr>
      <vt:lpstr>令和７年度森林ボランティア活動支援事業一覧表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令和５年度　 秋田県森林ボランティア団体等連絡会議</dc:title>
  <dc:creator>春日　勝年</dc:creator>
  <cp:lastModifiedBy>山口　なつみ</cp:lastModifiedBy>
  <cp:revision>13</cp:revision>
  <cp:lastPrinted>2025-09-01T02:10:13Z</cp:lastPrinted>
  <dcterms:created xsi:type="dcterms:W3CDTF">2023-10-05T02:02:03Z</dcterms:created>
  <dcterms:modified xsi:type="dcterms:W3CDTF">2025-09-01T02:10:13Z</dcterms:modified>
</cp:coreProperties>
</file>