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3" r:id="rId5"/>
    <p:sldId id="260" r:id="rId6"/>
    <p:sldId id="261" r:id="rId7"/>
    <p:sldId id="265" r:id="rId8"/>
    <p:sldId id="262" r:id="rId9"/>
    <p:sldId id="257" r:id="rId10"/>
    <p:sldId id="266" r:id="rId11"/>
    <p:sldId id="264" r:id="rId1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F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5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75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711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686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797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9910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657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336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91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51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42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1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0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9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1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30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29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8C9EFB-A85E-48B3-A89F-2AFBC8F2A12B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670B04C-2FF6-4EFD-A770-9B51C1D147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9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7333F0-AD1B-2DF9-A1E8-6159118C7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29" y="1353671"/>
            <a:ext cx="10754753" cy="2312893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令和７年度秋田県森林ボランティア団体等情報交換会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A17262-F870-7962-F24E-30051020A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8401" y="5376832"/>
            <a:ext cx="5262282" cy="486086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kumimoji="1" lang="ja-JP" altLang="en-US" sz="2400" dirty="0"/>
              <a:t>公益社団法人秋田県緑化推進委員会</a:t>
            </a:r>
          </a:p>
        </p:txBody>
      </p:sp>
    </p:spTree>
    <p:extLst>
      <p:ext uri="{BB962C8B-B14F-4D97-AF65-F5344CB8AC3E}">
        <p14:creationId xmlns:p14="http://schemas.microsoft.com/office/powerpoint/2010/main" val="290323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AF1AAD-B5CD-557A-FD43-3281E20B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153" y="593662"/>
            <a:ext cx="8534400" cy="1507067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kumimoji="1" lang="ja-JP" altLang="en-US" dirty="0"/>
              <a:t>（情報提供）講演会の開催について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B020FA-BE17-E9D6-9292-6A5C5B919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800" y="2649071"/>
            <a:ext cx="9185929" cy="3615267"/>
          </a:xfrm>
          <a:solidFill>
            <a:srgbClr val="C3FD91"/>
          </a:solidFill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○開催日時：令和７年９月２４日（水）　１３：３０～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○開催場所：プラザクリプトン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○主　催：公益社団法人秋田県緑化推進委員会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○後　援：秋田県・県森林学習交流館指定管理者・県森の案内人協議会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○講　師：田中 美都氏（気象予報士）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○演　題：「地球温暖化で変わる秋田　私たちにできることは」</a:t>
            </a:r>
          </a:p>
        </p:txBody>
      </p:sp>
    </p:spTree>
    <p:extLst>
      <p:ext uri="{BB962C8B-B14F-4D97-AF65-F5344CB8AC3E}">
        <p14:creationId xmlns:p14="http://schemas.microsoft.com/office/powerpoint/2010/main" val="304511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99710B-283C-04F6-AC0F-D33DBCF3E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98EB57-63E8-7933-AC84-668C52BEC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507" y="1447800"/>
            <a:ext cx="8534400" cy="3615267"/>
          </a:xfrm>
          <a:solidFill>
            <a:schemeClr val="tx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kumimoji="1" lang="ja-JP" altLang="en-US" sz="3600" dirty="0"/>
              <a:t>ご清聴ありがとうございました。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211839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A9E84D-F202-FC68-272A-2450BEB8D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1" y="184273"/>
            <a:ext cx="8534400" cy="1375585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kumimoji="1" lang="ja-JP" altLang="en-US" dirty="0"/>
              <a:t>「緑と水の森林ファンド」公募事業</a:t>
            </a:r>
            <a:br>
              <a:rPr kumimoji="1" lang="en-US" altLang="ja-JP" dirty="0"/>
            </a:br>
            <a:r>
              <a:rPr kumimoji="1" lang="ja-JP" altLang="en-US" sz="2400" dirty="0"/>
              <a:t>（国土緑化推進機構事業）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81F87F-4632-F691-F002-72382B74A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611" y="1667435"/>
            <a:ext cx="8534400" cy="4685054"/>
          </a:xfrm>
          <a:solidFill>
            <a:srgbClr val="FFFF00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○募集期間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・２月１日～３月１５日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○事業期間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・７月１日～翌年６月３０日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○助成金の限度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・団体１００万円、個人７０万円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○助成対象者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・民間の非営利団体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・非営利の法人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・個人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○助成対象事業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・普及啓発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・調査研究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・活動基盤の整備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・国際交流</a:t>
            </a:r>
          </a:p>
        </p:txBody>
      </p:sp>
    </p:spTree>
    <p:extLst>
      <p:ext uri="{BB962C8B-B14F-4D97-AF65-F5344CB8AC3E}">
        <p14:creationId xmlns:p14="http://schemas.microsoft.com/office/powerpoint/2010/main" val="233323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C2034B1F-3209-DAEC-62E5-C461915C2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8825" y="603250"/>
            <a:ext cx="8534400" cy="1270000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kumimoji="1" lang="ja-JP" altLang="en-US" dirty="0"/>
              <a:t>緑の募金公募事業（主な事業）</a:t>
            </a:r>
            <a:br>
              <a:rPr kumimoji="1" lang="en-US" altLang="ja-JP" dirty="0"/>
            </a:br>
            <a:r>
              <a:rPr kumimoji="1" lang="ja-JP" altLang="en-US" sz="2400" dirty="0"/>
              <a:t>（国土緑化推進機構事業）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BE5A307-4FF1-0AFB-47A4-72EC1B4A6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1578" y="2052918"/>
            <a:ext cx="8471647" cy="4201832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○募集期間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・２月１日～３月１５日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○事業期間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・７月１日～翌年６月３０日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○年間助成金の上限額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・１事業当たり２００万円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○助成対象者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・民間の非営利団体であること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・自主的、組織的な活動で事業を完了できること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・交付金の使途に係る条件遵守が確実であること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○助成対象事業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・森と人を元気にする活動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・地球温暖化防止や生物多様性保全に貢献する活動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・森づくりのリーダーを育てる活動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・森や里山で子どもたちを育む活動</a:t>
            </a:r>
          </a:p>
        </p:txBody>
      </p:sp>
    </p:spTree>
    <p:extLst>
      <p:ext uri="{BB962C8B-B14F-4D97-AF65-F5344CB8AC3E}">
        <p14:creationId xmlns:p14="http://schemas.microsoft.com/office/powerpoint/2010/main" val="250932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F24A77-174C-6758-C7DC-BAC7D442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047" y="977401"/>
            <a:ext cx="8106988" cy="1111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（参考）国土緑化推進機構公募事業について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BDDA1F-2D58-3B6C-BEA7-8C136F3A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258" y="2604247"/>
            <a:ext cx="8534400" cy="3615267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kumimoji="1" lang="ja-JP" altLang="en-US" sz="2800" dirty="0">
                <a:solidFill>
                  <a:schemeClr val="tx1"/>
                </a:solidFill>
              </a:rPr>
              <a:t>○令和７年度秋田県における採択状況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/>
                </a:solidFill>
              </a:rPr>
              <a:t>・ファンド事業及び緑の募金事業とも採択事業ゼロ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/>
                </a:solidFill>
              </a:rPr>
              <a:t>・ファンド事業で応募のない県は１４県（本県含む）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/>
                </a:solidFill>
              </a:rPr>
              <a:t>・ファンド事業の採択率は９５％（Ｒ７）と高率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tx1"/>
                </a:solidFill>
              </a:rPr>
              <a:t>・本県でも積極的な応募が必要かも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30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4C508E-7140-63A6-A795-F4385AF81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4495" y="573741"/>
            <a:ext cx="8534400" cy="145228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dirty="0"/>
              <a:t>秋田県緑化推進委員会助成事業</a:t>
            </a:r>
            <a:br>
              <a:rPr kumimoji="1" lang="en-US" altLang="ja-JP" dirty="0"/>
            </a:br>
            <a:r>
              <a:rPr kumimoji="1" lang="ja-JP" altLang="en-US" sz="2400" dirty="0"/>
              <a:t>（市民グループ森林づくり活動支援事業）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7B121C-7762-8CA4-DFE7-206740DBE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495" y="2438401"/>
            <a:ext cx="8534400" cy="3281081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sz="2500" dirty="0"/>
              <a:t>○募集期間</a:t>
            </a:r>
            <a:endParaRPr lang="en-US" altLang="ja-JP" sz="2500" dirty="0"/>
          </a:p>
          <a:p>
            <a:pPr marL="0" indent="0">
              <a:buNone/>
            </a:pPr>
            <a:r>
              <a:rPr lang="ja-JP" altLang="en-US" sz="2500" dirty="0"/>
              <a:t>・５月中旬～６月中旬</a:t>
            </a:r>
            <a:endParaRPr lang="en-US" altLang="ja-JP" sz="2500" dirty="0"/>
          </a:p>
          <a:p>
            <a:pPr marL="0" indent="0">
              <a:buNone/>
            </a:pPr>
            <a:r>
              <a:rPr lang="ja-JP" altLang="en-US" sz="2500" dirty="0"/>
              <a:t>○事業期間</a:t>
            </a:r>
            <a:endParaRPr lang="en-US" altLang="ja-JP" sz="2500" dirty="0"/>
          </a:p>
          <a:p>
            <a:pPr marL="0" indent="0">
              <a:buNone/>
            </a:pPr>
            <a:r>
              <a:rPr lang="ja-JP" altLang="en-US" sz="2500" dirty="0"/>
              <a:t>・７月１日～１１月３０日</a:t>
            </a:r>
            <a:endParaRPr lang="en-US" altLang="ja-JP" sz="2500" dirty="0"/>
          </a:p>
          <a:p>
            <a:pPr marL="0" indent="0">
              <a:buNone/>
            </a:pPr>
            <a:r>
              <a:rPr lang="ja-JP" altLang="en-US" sz="2500" dirty="0"/>
              <a:t>○助成額</a:t>
            </a:r>
            <a:endParaRPr lang="en-US" altLang="ja-JP" sz="2500" dirty="0"/>
          </a:p>
          <a:p>
            <a:pPr marL="0" indent="0">
              <a:buNone/>
            </a:pPr>
            <a:r>
              <a:rPr lang="ja-JP" altLang="en-US" sz="2500" dirty="0"/>
              <a:t>・１件当たり２０万円を上限</a:t>
            </a:r>
            <a:endParaRPr lang="en-US" altLang="ja-JP" sz="2500" dirty="0"/>
          </a:p>
          <a:p>
            <a:pPr marL="0" indent="0">
              <a:buNone/>
            </a:pPr>
            <a:r>
              <a:rPr kumimoji="1" lang="ja-JP" altLang="en-US" sz="2500" dirty="0"/>
              <a:t>○助成対象者</a:t>
            </a:r>
            <a:endParaRPr kumimoji="1" lang="en-US" altLang="ja-JP" sz="2500" dirty="0"/>
          </a:p>
          <a:p>
            <a:pPr marL="0" indent="0">
              <a:buNone/>
            </a:pPr>
            <a:r>
              <a:rPr kumimoji="1" lang="ja-JP" altLang="en-US" sz="2500" dirty="0"/>
              <a:t>・町内会、子供会、青年会、老人クラブ等の代表者</a:t>
            </a:r>
            <a:endParaRPr kumimoji="1" lang="en-US" altLang="ja-JP" sz="2500" dirty="0"/>
          </a:p>
          <a:p>
            <a:pPr marL="0" indent="0">
              <a:buNone/>
            </a:pPr>
            <a:r>
              <a:rPr kumimoji="1" lang="ja-JP" altLang="en-US" sz="2500" dirty="0"/>
              <a:t>○助成対象事業</a:t>
            </a:r>
            <a:endParaRPr kumimoji="1" lang="en-US" altLang="ja-JP" sz="2500" dirty="0"/>
          </a:p>
          <a:p>
            <a:pPr marL="0" indent="0">
              <a:buNone/>
            </a:pPr>
            <a:r>
              <a:rPr kumimoji="1" lang="ja-JP" altLang="en-US" sz="2500" dirty="0"/>
              <a:t>・概ね３０人以上が参加して行う森づくり活動</a:t>
            </a:r>
            <a:endParaRPr kumimoji="1" lang="en-US" altLang="ja-JP" sz="25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117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82A58F-711D-B32E-C05F-A381319E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965" y="766979"/>
            <a:ext cx="8534400" cy="1232149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/>
            <a:br>
              <a:rPr kumimoji="1" lang="en-US" altLang="ja-JP" dirty="0"/>
            </a:br>
            <a:r>
              <a:rPr kumimoji="1" lang="ja-JP" altLang="en-US" dirty="0"/>
              <a:t>秋田県緑化推進委員会助成事業</a:t>
            </a:r>
            <a:br>
              <a:rPr kumimoji="1" lang="en-US" altLang="ja-JP" dirty="0"/>
            </a:br>
            <a:r>
              <a:rPr kumimoji="1" lang="ja-JP" altLang="en-US" sz="2400" dirty="0"/>
              <a:t>（森林ボランティア団体活動支援事業）</a:t>
            </a:r>
            <a:br>
              <a:rPr kumimoji="1" lang="en-US" altLang="ja-JP" sz="2400" dirty="0"/>
            </a:br>
            <a:endParaRPr kumimoji="1" lang="ja-JP" altLang="en-US" sz="24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9B7F7D-EFF4-3269-B09E-CF6FEFEE2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965" y="2265082"/>
            <a:ext cx="8534400" cy="3615267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○募集期間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・５月中旬～６月中旬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○事業期間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・７月１日～１１月３０日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○助成額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・１件当たり２０万円を上限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○助成対象者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・森づくり活動等を行う森林ボランティア団体等の代表者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○助成対象事業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・森づくり活動及び研修会等の開催</a:t>
            </a:r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806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7904F5-199D-02F5-2723-3B24CB462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166" y="2438400"/>
            <a:ext cx="8534400" cy="2268071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◎森林ボランティア活動支援事業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◎森づくり県民提案事業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＜説明は割愛＞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DCBE861-E17A-2AE0-902E-54427386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919" y="510989"/>
            <a:ext cx="8534400" cy="1314824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/>
            <a:br>
              <a:rPr kumimoji="1" lang="en-US" altLang="ja-JP" dirty="0"/>
            </a:br>
            <a:r>
              <a:rPr kumimoji="1" lang="ja-JP" altLang="en-US" dirty="0"/>
              <a:t>県民参加の森づくり事業</a:t>
            </a:r>
            <a:br>
              <a:rPr kumimoji="1" lang="en-US" altLang="ja-JP" dirty="0"/>
            </a:br>
            <a:r>
              <a:rPr kumimoji="1" lang="ja-JP" altLang="en-US" sz="2400" dirty="0"/>
              <a:t>（秋田県水と緑の森づくり税事業）</a:t>
            </a:r>
            <a:br>
              <a:rPr kumimoji="1" lang="en-US" altLang="ja-JP" sz="2400" dirty="0"/>
            </a:b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6734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0B87E-9F6C-082D-399B-B0C77318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41" y="417357"/>
            <a:ext cx="8534400" cy="100853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br>
              <a:rPr kumimoji="1" lang="en-US" altLang="ja-JP" dirty="0"/>
            </a:br>
            <a:r>
              <a:rPr kumimoji="1" lang="ja-JP" altLang="en-US" dirty="0"/>
              <a:t>助成の対象とならないもの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4283C3-CA7B-6104-4F24-862C1D403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141" y="1834775"/>
            <a:ext cx="8534400" cy="3615267"/>
          </a:xfrm>
          <a:solidFill>
            <a:schemeClr val="tx1"/>
          </a:solidFill>
        </p:spPr>
        <p:txBody>
          <a:bodyPr/>
          <a:lstStyle/>
          <a:p>
            <a:r>
              <a:rPr kumimoji="1" lang="ja-JP" altLang="en-US" dirty="0"/>
              <a:t>①食糧等飲食費</a:t>
            </a:r>
            <a:endParaRPr kumimoji="1" lang="en-US" altLang="ja-JP" dirty="0"/>
          </a:p>
          <a:p>
            <a:r>
              <a:rPr kumimoji="1" lang="ja-JP" altLang="en-US" dirty="0"/>
              <a:t>②汎用性があり、資産の形成につながる資材購入</a:t>
            </a:r>
            <a:endParaRPr kumimoji="1" lang="en-US" altLang="ja-JP" dirty="0"/>
          </a:p>
          <a:p>
            <a:r>
              <a:rPr kumimoji="1" lang="ja-JP" altLang="en-US" dirty="0"/>
              <a:t>③労賃</a:t>
            </a:r>
            <a:endParaRPr kumimoji="1" lang="en-US" altLang="ja-JP" dirty="0"/>
          </a:p>
          <a:p>
            <a:r>
              <a:rPr kumimoji="1" lang="ja-JP" altLang="en-US" dirty="0"/>
              <a:t>④ホテル、旅館等の宿泊費</a:t>
            </a:r>
            <a:endParaRPr kumimoji="1" lang="en-US" altLang="ja-JP" dirty="0"/>
          </a:p>
          <a:p>
            <a:r>
              <a:rPr kumimoji="1" lang="ja-JP" altLang="en-US" dirty="0"/>
              <a:t>⑤居住地から集合・解散場所までの交通費　　など　　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425023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59160F-9FA9-5C34-5BC2-2CBF37A10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363" y="784909"/>
            <a:ext cx="8029484" cy="1039408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br>
              <a:rPr lang="en-US" altLang="ja-JP" dirty="0"/>
            </a:br>
            <a:r>
              <a:rPr lang="ja-JP" altLang="en-US" dirty="0"/>
              <a:t>事業（会計）期間について（注意！）</a:t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09BECE-739F-D586-0A6A-E706428FF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363" y="2492187"/>
            <a:ext cx="8029484" cy="3455397"/>
          </a:xfrm>
          <a:solidFill>
            <a:schemeClr val="tx1"/>
          </a:solidFill>
        </p:spPr>
        <p:txBody>
          <a:bodyPr/>
          <a:lstStyle/>
          <a:p>
            <a:r>
              <a:rPr kumimoji="1" lang="ja-JP" altLang="en-US" b="1" dirty="0"/>
              <a:t>○国・県・市町村</a:t>
            </a:r>
            <a:endParaRPr kumimoji="1" lang="en-US" altLang="ja-JP" b="1" dirty="0"/>
          </a:p>
          <a:p>
            <a:r>
              <a:rPr kumimoji="1" lang="ja-JP" altLang="en-US" dirty="0"/>
              <a:t>　４月１日　～　３月３１日</a:t>
            </a:r>
            <a:endParaRPr kumimoji="1" lang="en-US" altLang="ja-JP" dirty="0"/>
          </a:p>
          <a:p>
            <a:r>
              <a:rPr kumimoji="1" lang="ja-JP" altLang="en-US" b="1" dirty="0"/>
              <a:t>○国土緑化推進機構</a:t>
            </a:r>
            <a:endParaRPr kumimoji="1" lang="en-US" altLang="ja-JP" b="1" dirty="0"/>
          </a:p>
          <a:p>
            <a:r>
              <a:rPr kumimoji="1" lang="ja-JP" altLang="en-US" dirty="0"/>
              <a:t>　７月１日　～　６月３０日</a:t>
            </a:r>
            <a:endParaRPr kumimoji="1" lang="en-US" altLang="ja-JP" dirty="0"/>
          </a:p>
          <a:p>
            <a:r>
              <a:rPr kumimoji="1" lang="ja-JP" altLang="en-US" b="1" dirty="0"/>
              <a:t>○秋田県緑化推進委員会</a:t>
            </a:r>
            <a:endParaRPr kumimoji="1" lang="en-US" altLang="ja-JP" b="1" dirty="0"/>
          </a:p>
          <a:p>
            <a:r>
              <a:rPr kumimoji="1" lang="ja-JP" altLang="en-US" dirty="0"/>
              <a:t>　１月１日　～１２月３１日</a:t>
            </a:r>
          </a:p>
        </p:txBody>
      </p:sp>
    </p:spTree>
    <p:extLst>
      <p:ext uri="{BB962C8B-B14F-4D97-AF65-F5344CB8AC3E}">
        <p14:creationId xmlns:p14="http://schemas.microsoft.com/office/powerpoint/2010/main" val="2639933034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295</TotalTime>
  <Words>644</Words>
  <Application>Microsoft Office PowerPoint</Application>
  <PresentationFormat>ワイド画面</PresentationFormat>
  <Paragraphs>92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スライス</vt:lpstr>
      <vt:lpstr>令和７年度秋田県森林ボランティア団体等情報交換会</vt:lpstr>
      <vt:lpstr>「緑と水の森林ファンド」公募事業 （国土緑化推進機構事業）</vt:lpstr>
      <vt:lpstr>緑の募金公募事業（主な事業） （国土緑化推進機構事業）</vt:lpstr>
      <vt:lpstr>（参考）国土緑化推進機構公募事業について </vt:lpstr>
      <vt:lpstr>秋田県緑化推進委員会助成事業 （市民グループ森林づくり活動支援事業）</vt:lpstr>
      <vt:lpstr> 秋田県緑化推進委員会助成事業 （森林ボランティア団体活動支援事業） </vt:lpstr>
      <vt:lpstr> 県民参加の森づくり事業 （秋田県水と緑の森づくり税事業） </vt:lpstr>
      <vt:lpstr> 助成の対象とならないもの </vt:lpstr>
      <vt:lpstr> 事業（会計）期間について（注意！） </vt:lpstr>
      <vt:lpstr>（情報提供）講演会の開催について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7</cp:revision>
  <cp:lastPrinted>2025-09-12T00:17:49Z</cp:lastPrinted>
  <dcterms:created xsi:type="dcterms:W3CDTF">2025-09-10T01:36:37Z</dcterms:created>
  <dcterms:modified xsi:type="dcterms:W3CDTF">2025-09-12T00:22:19Z</dcterms:modified>
</cp:coreProperties>
</file>